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.xml" ContentType="application/vnd.openxmlformats-officedocument.presentationml.notesSlide+xml"/>
  <Override PartName="/ppt/tags/tag127.xml" ContentType="application/vnd.openxmlformats-officedocument.presentationml.tags+xml"/>
  <Override PartName="/ppt/notesSlides/notesSlide2.xml" ContentType="application/vnd.openxmlformats-officedocument.presentationml.notesSlide+xml"/>
  <Override PartName="/ppt/tags/tag128.xml" ContentType="application/vnd.openxmlformats-officedocument.presentationml.tags+xml"/>
  <Override PartName="/ppt/notesSlides/notesSlide3.xml" ContentType="application/vnd.openxmlformats-officedocument.presentationml.notesSlide+xml"/>
  <Override PartName="/ppt/tags/tag129.xml" ContentType="application/vnd.openxmlformats-officedocument.presentationml.tags+xml"/>
  <Override PartName="/ppt/notesSlides/notesSlide4.xml" ContentType="application/vnd.openxmlformats-officedocument.presentationml.notesSlide+xml"/>
  <Override PartName="/ppt/tags/tag130.xml" ContentType="application/vnd.openxmlformats-officedocument.presentationml.tags+xml"/>
  <Override PartName="/ppt/notesSlides/notesSlide5.xml" ContentType="application/vnd.openxmlformats-officedocument.presentationml.notesSlide+xml"/>
  <Override PartName="/ppt/tags/tag131.xml" ContentType="application/vnd.openxmlformats-officedocument.presentationml.tags+xml"/>
  <Override PartName="/ppt/notesSlides/notesSlide6.xml" ContentType="application/vnd.openxmlformats-officedocument.presentationml.notesSlide+xml"/>
  <Override PartName="/ppt/tags/tag132.xml" ContentType="application/vnd.openxmlformats-officedocument.presentationml.tags+xml"/>
  <Override PartName="/ppt/notesSlides/notesSlide7.xml" ContentType="application/vnd.openxmlformats-officedocument.presentationml.notesSlide+xml"/>
  <Override PartName="/ppt/tags/tag133.xml" ContentType="application/vnd.openxmlformats-officedocument.presentationml.tags+xml"/>
  <Override PartName="/ppt/notesSlides/notesSlide8.xml" ContentType="application/vnd.openxmlformats-officedocument.presentationml.notesSlide+xml"/>
  <Override PartName="/ppt/tags/tag134.xml" ContentType="application/vnd.openxmlformats-officedocument.presentationml.tags+xml"/>
  <Override PartName="/ppt/notesSlides/notesSlide9.xml" ContentType="application/vnd.openxmlformats-officedocument.presentationml.notesSlide+xml"/>
  <Override PartName="/ppt/tags/tag135.xml" ContentType="application/vnd.openxmlformats-officedocument.presentationml.tags+xml"/>
  <Override PartName="/ppt/notesSlides/notesSlide10.xml" ContentType="application/vnd.openxmlformats-officedocument.presentationml.notesSlide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notesSlides/notesSlide11.xml" ContentType="application/vnd.openxmlformats-officedocument.presentationml.notesSlide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1.xml" ContentType="application/vnd.openxmlformats-officedocument.presentationml.tags+xml"/>
  <Override PartName="/ppt/notesSlides/notesSlide13.xml" ContentType="application/vnd.openxmlformats-officedocument.presentationml.notesSlid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notesSlides/notesSlide14.xml" ContentType="application/vnd.openxmlformats-officedocument.presentationml.notesSlide+xml"/>
  <Override PartName="/ppt/tags/tag144.xml" ContentType="application/vnd.openxmlformats-officedocument.presentationml.tags+xml"/>
  <Override PartName="/ppt/notesSlides/notesSlide15.xml" ContentType="application/vnd.openxmlformats-officedocument.presentationml.notesSlide+xml"/>
  <Override PartName="/ppt/tags/tag145.xml" ContentType="application/vnd.openxmlformats-officedocument.presentationml.tags+xml"/>
  <Override PartName="/ppt/notesSlides/notesSlide16.xml" ContentType="application/vnd.openxmlformats-officedocument.presentationml.notesSlide+xml"/>
  <Override PartName="/ppt/tags/tag146.xml" ContentType="application/vnd.openxmlformats-officedocument.presentationml.tags+xml"/>
  <Override PartName="/ppt/notesSlides/notesSlide17.xml" ContentType="application/vnd.openxmlformats-officedocument.presentationml.notesSlide+xml"/>
  <Override PartName="/ppt/tags/tag147.xml" ContentType="application/vnd.openxmlformats-officedocument.presentationml.tags+xml"/>
  <Override PartName="/ppt/notesSlides/notesSlide18.xml" ContentType="application/vnd.openxmlformats-officedocument.presentationml.notesSlide+xml"/>
  <Override PartName="/ppt/tags/tag148.xml" ContentType="application/vnd.openxmlformats-officedocument.presentationml.tags+xml"/>
  <Override PartName="/ppt/notesSlides/notesSlide19.xml" ContentType="application/vnd.openxmlformats-officedocument.presentationml.notesSlide+xml"/>
  <Override PartName="/ppt/tags/tag149.xml" ContentType="application/vnd.openxmlformats-officedocument.presentationml.tags+xml"/>
  <Override PartName="/ppt/notesSlides/notesSlide20.xml" ContentType="application/vnd.openxmlformats-officedocument.presentationml.notesSlide+xml"/>
  <Override PartName="/ppt/tags/tag150.xml" ContentType="application/vnd.openxmlformats-officedocument.presentationml.tags+xml"/>
  <Override PartName="/ppt/notesSlides/notesSlide21.xml" ContentType="application/vnd.openxmlformats-officedocument.presentationml.notesSlide+xml"/>
  <Override PartName="/ppt/tags/tag151.xml" ContentType="application/vnd.openxmlformats-officedocument.presentationml.tags+xml"/>
  <Override PartName="/ppt/notesSlides/notesSlide22.xml" ContentType="application/vnd.openxmlformats-officedocument.presentationml.notesSlide+xml"/>
  <Override PartName="/ppt/tags/tag152.xml" ContentType="application/vnd.openxmlformats-officedocument.presentationml.tags+xml"/>
  <Override PartName="/ppt/notesSlides/notesSlide23.xml" ContentType="application/vnd.openxmlformats-officedocument.presentationml.notesSlide+xml"/>
  <Override PartName="/ppt/tags/tag153.xml" ContentType="application/vnd.openxmlformats-officedocument.presentationml.tags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7"/>
  </p:notesMasterIdLst>
  <p:handoutMasterIdLst>
    <p:handoutMasterId r:id="rId28"/>
  </p:handoutMasterIdLst>
  <p:sldIdLst>
    <p:sldId id="409" r:id="rId3"/>
    <p:sldId id="421" r:id="rId4"/>
    <p:sldId id="422" r:id="rId5"/>
    <p:sldId id="423" r:id="rId6"/>
    <p:sldId id="424" r:id="rId7"/>
    <p:sldId id="425" r:id="rId8"/>
    <p:sldId id="420" r:id="rId9"/>
    <p:sldId id="427" r:id="rId10"/>
    <p:sldId id="428" r:id="rId11"/>
    <p:sldId id="429" r:id="rId12"/>
    <p:sldId id="430" r:id="rId13"/>
    <p:sldId id="432" r:id="rId14"/>
    <p:sldId id="433" r:id="rId15"/>
    <p:sldId id="435" r:id="rId16"/>
    <p:sldId id="436" r:id="rId17"/>
    <p:sldId id="437" r:id="rId18"/>
    <p:sldId id="438" r:id="rId19"/>
    <p:sldId id="439" r:id="rId20"/>
    <p:sldId id="440" r:id="rId21"/>
    <p:sldId id="441" r:id="rId22"/>
    <p:sldId id="442" r:id="rId23"/>
    <p:sldId id="443" r:id="rId24"/>
    <p:sldId id="444" r:id="rId25"/>
    <p:sldId id="445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7">
          <p15:clr>
            <a:srgbClr val="A4A3A4"/>
          </p15:clr>
        </p15:guide>
        <p15:guide id="2" pos="40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423"/>
    <a:srgbClr val="FFFFFF"/>
    <a:srgbClr val="1704CE"/>
    <a:srgbClr val="6A80BF"/>
    <a:srgbClr val="6096E6"/>
    <a:srgbClr val="DCDCDC"/>
    <a:srgbClr val="F0F0F0"/>
    <a:srgbClr val="E6E6E6"/>
    <a:srgbClr val="C8C8C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47"/>
        <p:guide pos="400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 /><Relationship Id="rId13" Type="http://schemas.openxmlformats.org/officeDocument/2006/relationships/slide" Target="slides/slide11.xml" /><Relationship Id="rId18" Type="http://schemas.openxmlformats.org/officeDocument/2006/relationships/slide" Target="slides/slide16.xml" /><Relationship Id="rId26" Type="http://schemas.openxmlformats.org/officeDocument/2006/relationships/slide" Target="slides/slide24.xml" /><Relationship Id="rId3" Type="http://schemas.openxmlformats.org/officeDocument/2006/relationships/slide" Target="slides/slide1.xml" /><Relationship Id="rId21" Type="http://schemas.openxmlformats.org/officeDocument/2006/relationships/slide" Target="slides/slide19.xml" /><Relationship Id="rId7" Type="http://schemas.openxmlformats.org/officeDocument/2006/relationships/slide" Target="slides/slide5.xml" /><Relationship Id="rId12" Type="http://schemas.openxmlformats.org/officeDocument/2006/relationships/slide" Target="slides/slide10.xml" /><Relationship Id="rId17" Type="http://schemas.openxmlformats.org/officeDocument/2006/relationships/slide" Target="slides/slide15.xml" /><Relationship Id="rId25" Type="http://schemas.openxmlformats.org/officeDocument/2006/relationships/slide" Target="slides/slide23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14.xml" /><Relationship Id="rId20" Type="http://schemas.openxmlformats.org/officeDocument/2006/relationships/slide" Target="slides/slide18.xml" /><Relationship Id="rId2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4.xml" /><Relationship Id="rId11" Type="http://schemas.openxmlformats.org/officeDocument/2006/relationships/slide" Target="slides/slide9.xml" /><Relationship Id="rId24" Type="http://schemas.openxmlformats.org/officeDocument/2006/relationships/slide" Target="slides/slide22.xml" /><Relationship Id="rId32" Type="http://schemas.openxmlformats.org/officeDocument/2006/relationships/tableStyles" Target="tableStyles.xml" /><Relationship Id="rId5" Type="http://schemas.openxmlformats.org/officeDocument/2006/relationships/slide" Target="slides/slide3.xml" /><Relationship Id="rId15" Type="http://schemas.openxmlformats.org/officeDocument/2006/relationships/slide" Target="slides/slide13.xml" /><Relationship Id="rId23" Type="http://schemas.openxmlformats.org/officeDocument/2006/relationships/slide" Target="slides/slide21.xml" /><Relationship Id="rId28" Type="http://schemas.openxmlformats.org/officeDocument/2006/relationships/handoutMaster" Target="handoutMasters/handoutMaster1.xml" /><Relationship Id="rId10" Type="http://schemas.openxmlformats.org/officeDocument/2006/relationships/slide" Target="slides/slide8.xml" /><Relationship Id="rId19" Type="http://schemas.openxmlformats.org/officeDocument/2006/relationships/slide" Target="slides/slide17.xml" /><Relationship Id="rId31" Type="http://schemas.openxmlformats.org/officeDocument/2006/relationships/theme" Target="theme/theme1.xml" /><Relationship Id="rId4" Type="http://schemas.openxmlformats.org/officeDocument/2006/relationships/slide" Target="slides/slide2.xml" /><Relationship Id="rId9" Type="http://schemas.openxmlformats.org/officeDocument/2006/relationships/slide" Target="slides/slide7.xml" /><Relationship Id="rId14" Type="http://schemas.openxmlformats.org/officeDocument/2006/relationships/slide" Target="slides/slide12.xml" /><Relationship Id="rId22" Type="http://schemas.openxmlformats.org/officeDocument/2006/relationships/slide" Target="slides/slide20.xml" /><Relationship Id="rId27" Type="http://schemas.openxmlformats.org/officeDocument/2006/relationships/notesMaster" Target="notesMasters/notesMaster1.xml" /><Relationship Id="rId30" Type="http://schemas.openxmlformats.org/officeDocument/2006/relationships/viewProps" Target="viewProps.xml" 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Workbook1.xlsx" /><Relationship Id="rId2" Type="http://schemas.microsoft.com/office/2011/relationships/chartColorStyle" Target="colors1.xml" /><Relationship Id="rId1" Type="http://schemas.microsoft.com/office/2011/relationships/chartStyle" Target="style1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9681647940074896E-2"/>
          <c:y val="3.82457929627741E-3"/>
          <c:w val="0.90476283714327699"/>
          <c:h val="0.7585347620234239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等效ppi</c:v>
                </c:pt>
              </c:strCache>
            </c:strRef>
          </c:tx>
          <c:spPr>
            <a:solidFill>
              <a:schemeClr val="tx2">
                <a:lumMod val="25000"/>
                <a:lumOff val="75000"/>
              </a:schemeClr>
            </a:soli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Pt>
            <c:idx val="5"/>
            <c:invertIfNegative val="0"/>
            <c:bubble3D val="0"/>
            <c:spPr>
              <a:gradFill rotWithShape="1">
                <a:gsLst>
                  <a:gs pos="0">
                    <a:srgbClr val="012D86"/>
                  </a:gs>
                  <a:gs pos="100000">
                    <a:srgbClr val="0E2557"/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WhiteShark 3 Pro</c:v>
                </c:pt>
                <c:pt idx="1">
                  <c:v>Sansang Note20Ultra</c:v>
                </c:pt>
                <c:pt idx="2">
                  <c:v>Shaome 11 Ultra</c:v>
                </c:pt>
                <c:pt idx="3">
                  <c:v>Maozu 18 Pro</c:v>
                </c:pt>
                <c:pt idx="4">
                  <c:v>Oneminus 9 Pro</c:v>
                </c:pt>
                <c:pt idx="5">
                  <c:v>Rainbow C2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395</c:v>
                </c:pt>
                <c:pt idx="1">
                  <c:v>403</c:v>
                </c:pt>
                <c:pt idx="2">
                  <c:v>420</c:v>
                </c:pt>
                <c:pt idx="3">
                  <c:v>428</c:v>
                </c:pt>
                <c:pt idx="4">
                  <c:v>429</c:v>
                </c:pt>
                <c:pt idx="5">
                  <c:v>462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16-A84D-9E89-39C3DFAC23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WhiteShark 3 Pro</c:v>
                </c:pt>
                <c:pt idx="1">
                  <c:v>Sansang Note20Ultra</c:v>
                </c:pt>
                <c:pt idx="2">
                  <c:v>Shaome 11 Ultra</c:v>
                </c:pt>
                <c:pt idx="3">
                  <c:v>Maozu 18 Pro</c:v>
                </c:pt>
                <c:pt idx="4">
                  <c:v>Oneminus 9 Pro</c:v>
                </c:pt>
                <c:pt idx="5">
                  <c:v>Rainbow C2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0916-A84D-9E89-39C3DFAC23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WhiteShark 3 Pro</c:v>
                </c:pt>
                <c:pt idx="1">
                  <c:v>Sansang Note20Ultra</c:v>
                </c:pt>
                <c:pt idx="2">
                  <c:v>Shaome 11 Ultra</c:v>
                </c:pt>
                <c:pt idx="3">
                  <c:v>Maozu 18 Pro</c:v>
                </c:pt>
                <c:pt idx="4">
                  <c:v>Oneminus 9 Pro</c:v>
                </c:pt>
                <c:pt idx="5">
                  <c:v>Rainbow C2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0916-A84D-9E89-39C3DFAC230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517584853"/>
        <c:axId val="963630087"/>
      </c:barChart>
      <c:catAx>
        <c:axId val="51758485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3630087"/>
        <c:crosses val="autoZero"/>
        <c:auto val="1"/>
        <c:lblAlgn val="ctr"/>
        <c:lblOffset val="100"/>
        <c:noMultiLvlLbl val="0"/>
      </c:catAx>
      <c:valAx>
        <c:axId val="963630087"/>
        <c:scaling>
          <c:orientation val="minMax"/>
        </c:scaling>
        <c:delete val="1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1758485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1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 /><Relationship Id="rId1" Type="http://schemas.openxmlformats.org/officeDocument/2006/relationships/notesMaster" Target="../notesMasters/notesMaster1.xml" 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 /><Relationship Id="rId1" Type="http://schemas.openxmlformats.org/officeDocument/2006/relationships/notesMaster" Target="../notesMasters/notesMaster1.xml" 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2A48B96-639E-45A3-A0BA-2464DFDB1FAA}" type="datetime1">
              <a:rPr lang="zh-CN" altLang="en-US" smtClean="0"/>
              <a:t>2021/4/30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 /><Relationship Id="rId2" Type="http://schemas.openxmlformats.org/officeDocument/2006/relationships/tags" Target="../tags/tag8.xml" /><Relationship Id="rId1" Type="http://schemas.openxmlformats.org/officeDocument/2006/relationships/tags" Target="../tags/tag7.xml" /><Relationship Id="rId6" Type="http://schemas.openxmlformats.org/officeDocument/2006/relationships/slideMaster" Target="../slideMasters/slideMaster1.xml" /><Relationship Id="rId5" Type="http://schemas.openxmlformats.org/officeDocument/2006/relationships/tags" Target="../tags/tag11.xml" /><Relationship Id="rId4" Type="http://schemas.openxmlformats.org/officeDocument/2006/relationships/tags" Target="../tags/tag10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 /><Relationship Id="rId2" Type="http://schemas.openxmlformats.org/officeDocument/2006/relationships/tags" Target="../tags/tag55.xml" /><Relationship Id="rId1" Type="http://schemas.openxmlformats.org/officeDocument/2006/relationships/tags" Target="../tags/tag54.xml" /><Relationship Id="rId5" Type="http://schemas.openxmlformats.org/officeDocument/2006/relationships/slideMaster" Target="../slideMasters/slideMaster1.xml" /><Relationship Id="rId4" Type="http://schemas.openxmlformats.org/officeDocument/2006/relationships/tags" Target="../tags/tag57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 /><Relationship Id="rId2" Type="http://schemas.openxmlformats.org/officeDocument/2006/relationships/tags" Target="../tags/tag59.xml" /><Relationship Id="rId1" Type="http://schemas.openxmlformats.org/officeDocument/2006/relationships/tags" Target="../tags/tag58.xml" /><Relationship Id="rId6" Type="http://schemas.openxmlformats.org/officeDocument/2006/relationships/slideMaster" Target="../slideMasters/slideMaster1.xml" /><Relationship Id="rId5" Type="http://schemas.openxmlformats.org/officeDocument/2006/relationships/tags" Target="../tags/tag62.xml" /><Relationship Id="rId4" Type="http://schemas.openxmlformats.org/officeDocument/2006/relationships/tags" Target="../tags/tag61.xml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 /><Relationship Id="rId2" Type="http://schemas.openxmlformats.org/officeDocument/2006/relationships/tags" Target="../tags/tag70.xml" /><Relationship Id="rId1" Type="http://schemas.openxmlformats.org/officeDocument/2006/relationships/tags" Target="../tags/tag69.xml" /><Relationship Id="rId6" Type="http://schemas.openxmlformats.org/officeDocument/2006/relationships/slideMaster" Target="../slideMasters/slideMaster2.xml" /><Relationship Id="rId5" Type="http://schemas.openxmlformats.org/officeDocument/2006/relationships/tags" Target="../tags/tag73.xml" /><Relationship Id="rId4" Type="http://schemas.openxmlformats.org/officeDocument/2006/relationships/tags" Target="../tags/tag72.xml" 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 /><Relationship Id="rId2" Type="http://schemas.openxmlformats.org/officeDocument/2006/relationships/tags" Target="../tags/tag75.xml" /><Relationship Id="rId1" Type="http://schemas.openxmlformats.org/officeDocument/2006/relationships/tags" Target="../tags/tag74.xml" /><Relationship Id="rId6" Type="http://schemas.openxmlformats.org/officeDocument/2006/relationships/slideMaster" Target="../slideMasters/slideMaster2.xml" /><Relationship Id="rId5" Type="http://schemas.openxmlformats.org/officeDocument/2006/relationships/tags" Target="../tags/tag78.xml" /><Relationship Id="rId4" Type="http://schemas.openxmlformats.org/officeDocument/2006/relationships/tags" Target="../tags/tag77.xml" 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 /><Relationship Id="rId2" Type="http://schemas.openxmlformats.org/officeDocument/2006/relationships/tags" Target="../tags/tag80.xml" /><Relationship Id="rId1" Type="http://schemas.openxmlformats.org/officeDocument/2006/relationships/tags" Target="../tags/tag79.xml" /><Relationship Id="rId6" Type="http://schemas.openxmlformats.org/officeDocument/2006/relationships/slideMaster" Target="../slideMasters/slideMaster2.xml" /><Relationship Id="rId5" Type="http://schemas.openxmlformats.org/officeDocument/2006/relationships/tags" Target="../tags/tag83.xml" /><Relationship Id="rId4" Type="http://schemas.openxmlformats.org/officeDocument/2006/relationships/tags" Target="../tags/tag82.xml" 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 /><Relationship Id="rId7" Type="http://schemas.openxmlformats.org/officeDocument/2006/relationships/slideMaster" Target="../slideMasters/slideMaster2.xml" /><Relationship Id="rId2" Type="http://schemas.openxmlformats.org/officeDocument/2006/relationships/tags" Target="../tags/tag85.xml" /><Relationship Id="rId1" Type="http://schemas.openxmlformats.org/officeDocument/2006/relationships/tags" Target="../tags/tag84.xml" /><Relationship Id="rId6" Type="http://schemas.openxmlformats.org/officeDocument/2006/relationships/tags" Target="../tags/tag89.xml" /><Relationship Id="rId5" Type="http://schemas.openxmlformats.org/officeDocument/2006/relationships/tags" Target="../tags/tag88.xml" /><Relationship Id="rId4" Type="http://schemas.openxmlformats.org/officeDocument/2006/relationships/tags" Target="../tags/tag87.xml" 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 /><Relationship Id="rId3" Type="http://schemas.openxmlformats.org/officeDocument/2006/relationships/tags" Target="../tags/tag92.xml" /><Relationship Id="rId7" Type="http://schemas.openxmlformats.org/officeDocument/2006/relationships/tags" Target="../tags/tag96.xml" /><Relationship Id="rId2" Type="http://schemas.openxmlformats.org/officeDocument/2006/relationships/tags" Target="../tags/tag91.xml" /><Relationship Id="rId1" Type="http://schemas.openxmlformats.org/officeDocument/2006/relationships/tags" Target="../tags/tag90.xml" /><Relationship Id="rId6" Type="http://schemas.openxmlformats.org/officeDocument/2006/relationships/tags" Target="../tags/tag95.xml" /><Relationship Id="rId5" Type="http://schemas.openxmlformats.org/officeDocument/2006/relationships/tags" Target="../tags/tag94.xml" /><Relationship Id="rId4" Type="http://schemas.openxmlformats.org/officeDocument/2006/relationships/tags" Target="../tags/tag93.xml" /><Relationship Id="rId9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 /><Relationship Id="rId2" Type="http://schemas.openxmlformats.org/officeDocument/2006/relationships/tags" Target="../tags/tag99.xml" /><Relationship Id="rId1" Type="http://schemas.openxmlformats.org/officeDocument/2006/relationships/tags" Target="../tags/tag98.xml" /><Relationship Id="rId5" Type="http://schemas.openxmlformats.org/officeDocument/2006/relationships/slideMaster" Target="../slideMasters/slideMaster2.xml" /><Relationship Id="rId4" Type="http://schemas.openxmlformats.org/officeDocument/2006/relationships/tags" Target="../tags/tag101.xml" 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 /><Relationship Id="rId2" Type="http://schemas.openxmlformats.org/officeDocument/2006/relationships/tags" Target="../tags/tag103.xml" /><Relationship Id="rId1" Type="http://schemas.openxmlformats.org/officeDocument/2006/relationships/tags" Target="../tags/tag102.xml" /><Relationship Id="rId4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 /><Relationship Id="rId7" Type="http://schemas.openxmlformats.org/officeDocument/2006/relationships/slideMaster" Target="../slideMasters/slideMaster2.xml" /><Relationship Id="rId2" Type="http://schemas.openxmlformats.org/officeDocument/2006/relationships/tags" Target="../tags/tag106.xml" /><Relationship Id="rId1" Type="http://schemas.openxmlformats.org/officeDocument/2006/relationships/tags" Target="../tags/tag105.xml" /><Relationship Id="rId6" Type="http://schemas.openxmlformats.org/officeDocument/2006/relationships/tags" Target="../tags/tag110.xml" /><Relationship Id="rId5" Type="http://schemas.openxmlformats.org/officeDocument/2006/relationships/tags" Target="../tags/tag109.xml" /><Relationship Id="rId4" Type="http://schemas.openxmlformats.org/officeDocument/2006/relationships/tags" Target="../tags/tag108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 /><Relationship Id="rId2" Type="http://schemas.openxmlformats.org/officeDocument/2006/relationships/tags" Target="../tags/tag13.xml" /><Relationship Id="rId1" Type="http://schemas.openxmlformats.org/officeDocument/2006/relationships/tags" Target="../tags/tag12.xml" /><Relationship Id="rId6" Type="http://schemas.openxmlformats.org/officeDocument/2006/relationships/slideMaster" Target="../slideMasters/slideMaster1.xml" /><Relationship Id="rId5" Type="http://schemas.openxmlformats.org/officeDocument/2006/relationships/tags" Target="../tags/tag16.xml" /><Relationship Id="rId4" Type="http://schemas.openxmlformats.org/officeDocument/2006/relationships/tags" Target="../tags/tag15.xml" 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 /><Relationship Id="rId2" Type="http://schemas.openxmlformats.org/officeDocument/2006/relationships/tags" Target="../tags/tag112.xml" /><Relationship Id="rId1" Type="http://schemas.openxmlformats.org/officeDocument/2006/relationships/tags" Target="../tags/tag111.xml" /><Relationship Id="rId6" Type="http://schemas.openxmlformats.org/officeDocument/2006/relationships/slideMaster" Target="../slideMasters/slideMaster2.xml" /><Relationship Id="rId5" Type="http://schemas.openxmlformats.org/officeDocument/2006/relationships/tags" Target="../tags/tag115.xml" /><Relationship Id="rId4" Type="http://schemas.openxmlformats.org/officeDocument/2006/relationships/tags" Target="../tags/tag114.xml" 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18.xml" /><Relationship Id="rId2" Type="http://schemas.openxmlformats.org/officeDocument/2006/relationships/tags" Target="../tags/tag117.xml" /><Relationship Id="rId1" Type="http://schemas.openxmlformats.org/officeDocument/2006/relationships/tags" Target="../tags/tag116.xml" /><Relationship Id="rId5" Type="http://schemas.openxmlformats.org/officeDocument/2006/relationships/slideMaster" Target="../slideMasters/slideMaster2.xml" /><Relationship Id="rId4" Type="http://schemas.openxmlformats.org/officeDocument/2006/relationships/tags" Target="../tags/tag119.xml" 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 /><Relationship Id="rId2" Type="http://schemas.openxmlformats.org/officeDocument/2006/relationships/tags" Target="../tags/tag121.xml" /><Relationship Id="rId1" Type="http://schemas.openxmlformats.org/officeDocument/2006/relationships/tags" Target="../tags/tag120.xml" /><Relationship Id="rId6" Type="http://schemas.openxmlformats.org/officeDocument/2006/relationships/slideMaster" Target="../slideMasters/slideMaster2.xml" /><Relationship Id="rId5" Type="http://schemas.openxmlformats.org/officeDocument/2006/relationships/tags" Target="../tags/tag124.xml" /><Relationship Id="rId4" Type="http://schemas.openxmlformats.org/officeDocument/2006/relationships/tags" Target="../tags/tag123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 /><Relationship Id="rId2" Type="http://schemas.openxmlformats.org/officeDocument/2006/relationships/tags" Target="../tags/tag18.xml" /><Relationship Id="rId1" Type="http://schemas.openxmlformats.org/officeDocument/2006/relationships/tags" Target="../tags/tag17.xml" /><Relationship Id="rId6" Type="http://schemas.openxmlformats.org/officeDocument/2006/relationships/slideMaster" Target="../slideMasters/slideMaster1.xml" /><Relationship Id="rId5" Type="http://schemas.openxmlformats.org/officeDocument/2006/relationships/tags" Target="../tags/tag21.xml" /><Relationship Id="rId4" Type="http://schemas.openxmlformats.org/officeDocument/2006/relationships/tags" Target="../tags/tag20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 /><Relationship Id="rId7" Type="http://schemas.openxmlformats.org/officeDocument/2006/relationships/slideMaster" Target="../slideMasters/slideMaster1.xml" /><Relationship Id="rId2" Type="http://schemas.openxmlformats.org/officeDocument/2006/relationships/tags" Target="../tags/tag23.xml" /><Relationship Id="rId1" Type="http://schemas.openxmlformats.org/officeDocument/2006/relationships/tags" Target="../tags/tag22.xml" /><Relationship Id="rId6" Type="http://schemas.openxmlformats.org/officeDocument/2006/relationships/tags" Target="../tags/tag27.xml" /><Relationship Id="rId5" Type="http://schemas.openxmlformats.org/officeDocument/2006/relationships/tags" Target="../tags/tag26.xml" /><Relationship Id="rId4" Type="http://schemas.openxmlformats.org/officeDocument/2006/relationships/tags" Target="../tags/tag25.xml" 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 /><Relationship Id="rId3" Type="http://schemas.openxmlformats.org/officeDocument/2006/relationships/tags" Target="../tags/tag30.xml" /><Relationship Id="rId7" Type="http://schemas.openxmlformats.org/officeDocument/2006/relationships/tags" Target="../tags/tag34.xml" /><Relationship Id="rId2" Type="http://schemas.openxmlformats.org/officeDocument/2006/relationships/tags" Target="../tags/tag29.xml" /><Relationship Id="rId1" Type="http://schemas.openxmlformats.org/officeDocument/2006/relationships/tags" Target="../tags/tag28.xml" /><Relationship Id="rId6" Type="http://schemas.openxmlformats.org/officeDocument/2006/relationships/tags" Target="../tags/tag33.xml" /><Relationship Id="rId5" Type="http://schemas.openxmlformats.org/officeDocument/2006/relationships/tags" Target="../tags/tag32.xml" /><Relationship Id="rId4" Type="http://schemas.openxmlformats.org/officeDocument/2006/relationships/tags" Target="../tags/tag31.xml" /><Relationship Id="rId9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 /><Relationship Id="rId2" Type="http://schemas.openxmlformats.org/officeDocument/2006/relationships/tags" Target="../tags/tag37.xml" /><Relationship Id="rId1" Type="http://schemas.openxmlformats.org/officeDocument/2006/relationships/tags" Target="../tags/tag36.xml" /><Relationship Id="rId5" Type="http://schemas.openxmlformats.org/officeDocument/2006/relationships/slideMaster" Target="../slideMasters/slideMaster1.xml" /><Relationship Id="rId4" Type="http://schemas.openxmlformats.org/officeDocument/2006/relationships/tags" Target="../tags/tag39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 /><Relationship Id="rId2" Type="http://schemas.openxmlformats.org/officeDocument/2006/relationships/tags" Target="../tags/tag41.xml" /><Relationship Id="rId1" Type="http://schemas.openxmlformats.org/officeDocument/2006/relationships/tags" Target="../tags/tag40.xml" /><Relationship Id="rId4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 /><Relationship Id="rId7" Type="http://schemas.openxmlformats.org/officeDocument/2006/relationships/slideMaster" Target="../slideMasters/slideMaster1.xml" /><Relationship Id="rId2" Type="http://schemas.openxmlformats.org/officeDocument/2006/relationships/tags" Target="../tags/tag44.xml" /><Relationship Id="rId1" Type="http://schemas.openxmlformats.org/officeDocument/2006/relationships/tags" Target="../tags/tag43.xml" /><Relationship Id="rId6" Type="http://schemas.openxmlformats.org/officeDocument/2006/relationships/tags" Target="../tags/tag48.xml" /><Relationship Id="rId5" Type="http://schemas.openxmlformats.org/officeDocument/2006/relationships/tags" Target="../tags/tag47.xml" /><Relationship Id="rId4" Type="http://schemas.openxmlformats.org/officeDocument/2006/relationships/tags" Target="../tags/tag46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 /><Relationship Id="rId2" Type="http://schemas.openxmlformats.org/officeDocument/2006/relationships/tags" Target="../tags/tag50.xml" /><Relationship Id="rId1" Type="http://schemas.openxmlformats.org/officeDocument/2006/relationships/tags" Target="../tags/tag49.xml" /><Relationship Id="rId6" Type="http://schemas.openxmlformats.org/officeDocument/2006/relationships/slideMaster" Target="../slideMasters/slideMaster1.xml" /><Relationship Id="rId5" Type="http://schemas.openxmlformats.org/officeDocument/2006/relationships/tags" Target="../tags/tag53.xml" /><Relationship Id="rId4" Type="http://schemas.openxmlformats.org/officeDocument/2006/relationships/tags" Target="../tags/tag5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8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 dirty="0"/>
              <a:t>Rainbow C2系列 坚持到底</a:t>
            </a: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150" baseline="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8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 dirty="0"/>
              <a:t>Rainbow C2系列 坚持到底</a:t>
            </a: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3pPr>
            <a:lvl4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4pPr>
            <a:lvl5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 dirty="0"/>
              <a:t>Rainbow C2系列 坚持到底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1pPr>
            <a:lvl2pPr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300" baseline="0">
                <a:solidFill>
                  <a:schemeClr val="bg1">
                    <a:lumMod val="85000"/>
                  </a:schemeClr>
                </a:solidFill>
              </a:defRPr>
            </a:lvl2pPr>
            <a:lvl3pPr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3pPr>
            <a:lvl4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4pPr>
            <a:lvl5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Char char="•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150" baseline="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pc="150" baseline="0"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sz="1400" spc="15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hf hdr="0" ft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3pPr>
            <a:lvl4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4pPr>
            <a:lvl5pPr eaLnBrk="1" fontAlgn="auto" latinLnBrk="0" hangingPunct="1">
              <a:defRPr sz="1400" u="none" strike="noStrike" kern="1200" cap="none" spc="150" normalizeH="0">
                <a:solidFill>
                  <a:schemeClr val="bg1">
                    <a:lumMod val="85000"/>
                  </a:schemeClr>
                </a:solidFill>
                <a:uFillTx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 dirty="0"/>
              <a:t>Rainbow C2系列 坚持到底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1pPr>
            <a:lvl2pPr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pc="300" baseline="0">
                <a:solidFill>
                  <a:schemeClr val="bg1">
                    <a:lumMod val="85000"/>
                  </a:schemeClr>
                </a:solidFill>
              </a:defRPr>
            </a:lvl2pPr>
            <a:lvl3pPr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pc="300" baseline="0">
                <a:solidFill>
                  <a:schemeClr val="bg1">
                    <a:lumMod val="85000"/>
                  </a:schemeClr>
                </a:solidFill>
              </a:defRPr>
            </a:lvl3pPr>
            <a:lvl4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4pPr>
            <a:lvl5pPr indent="-228600" eaLnBrk="1" fontAlgn="auto" latinLnBrk="0" hangingPunct="1">
              <a:lnSpc>
                <a:spcPct val="120000"/>
              </a:lnSpc>
              <a:spcAft>
                <a:spcPts val="300"/>
              </a:spcAft>
              <a:buChar char="•"/>
              <a:defRPr sz="1400" spc="300" baseline="0"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ags" Target="../tags/tag1.xml" /><Relationship Id="rId18" Type="http://schemas.openxmlformats.org/officeDocument/2006/relationships/tags" Target="../tags/tag6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17" Type="http://schemas.openxmlformats.org/officeDocument/2006/relationships/tags" Target="../tags/tag5.xml" /><Relationship Id="rId2" Type="http://schemas.openxmlformats.org/officeDocument/2006/relationships/slideLayout" Target="../slideLayouts/slideLayout2.xml" /><Relationship Id="rId16" Type="http://schemas.openxmlformats.org/officeDocument/2006/relationships/tags" Target="../tags/tag4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tags" Target="../tags/tag3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ags" Target="../tags/tag2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 /><Relationship Id="rId13" Type="http://schemas.openxmlformats.org/officeDocument/2006/relationships/tags" Target="../tags/tag63.xml" /><Relationship Id="rId18" Type="http://schemas.openxmlformats.org/officeDocument/2006/relationships/tags" Target="../tags/tag68.xml" /><Relationship Id="rId3" Type="http://schemas.openxmlformats.org/officeDocument/2006/relationships/slideLayout" Target="../slideLayouts/slideLayout14.xml" /><Relationship Id="rId7" Type="http://schemas.openxmlformats.org/officeDocument/2006/relationships/slideLayout" Target="../slideLayouts/slideLayout18.xml" /><Relationship Id="rId12" Type="http://schemas.openxmlformats.org/officeDocument/2006/relationships/theme" Target="../theme/theme2.xml" /><Relationship Id="rId17" Type="http://schemas.openxmlformats.org/officeDocument/2006/relationships/tags" Target="../tags/tag67.xml" /><Relationship Id="rId2" Type="http://schemas.openxmlformats.org/officeDocument/2006/relationships/slideLayout" Target="../slideLayouts/slideLayout13.xml" /><Relationship Id="rId16" Type="http://schemas.openxmlformats.org/officeDocument/2006/relationships/tags" Target="../tags/tag66.xml" /><Relationship Id="rId1" Type="http://schemas.openxmlformats.org/officeDocument/2006/relationships/slideLayout" Target="../slideLayouts/slideLayout12.xml" /><Relationship Id="rId6" Type="http://schemas.openxmlformats.org/officeDocument/2006/relationships/slideLayout" Target="../slideLayouts/slideLayout17.xml" /><Relationship Id="rId11" Type="http://schemas.openxmlformats.org/officeDocument/2006/relationships/slideLayout" Target="../slideLayouts/slideLayout22.xml" /><Relationship Id="rId5" Type="http://schemas.openxmlformats.org/officeDocument/2006/relationships/slideLayout" Target="../slideLayouts/slideLayout16.xml" /><Relationship Id="rId15" Type="http://schemas.openxmlformats.org/officeDocument/2006/relationships/tags" Target="../tags/tag65.xml" /><Relationship Id="rId10" Type="http://schemas.openxmlformats.org/officeDocument/2006/relationships/slideLayout" Target="../slideLayouts/slideLayout21.xml" /><Relationship Id="rId4" Type="http://schemas.openxmlformats.org/officeDocument/2006/relationships/slideLayout" Target="../slideLayouts/slideLayout15.xml" /><Relationship Id="rId9" Type="http://schemas.openxmlformats.org/officeDocument/2006/relationships/slideLayout" Target="../slideLayouts/slideLayout20.xml" /><Relationship Id="rId14" Type="http://schemas.openxmlformats.org/officeDocument/2006/relationships/tags" Target="../tags/tag6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</a:tabLst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4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2021-4-30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Rainbow C2系列 坚持到底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</a:tabLst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bg1">
              <a:lumMod val="8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tags" Target="../tags/tag126.xml" /><Relationship Id="rId1" Type="http://schemas.openxmlformats.org/officeDocument/2006/relationships/tags" Target="../tags/tag125.xml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 /><Relationship Id="rId2" Type="http://schemas.openxmlformats.org/officeDocument/2006/relationships/slideLayout" Target="../slideLayouts/slideLayout3.xml" /><Relationship Id="rId1" Type="http://schemas.openxmlformats.org/officeDocument/2006/relationships/tags" Target="../tags/tag135.xml" /><Relationship Id="rId4" Type="http://schemas.openxmlformats.org/officeDocument/2006/relationships/image" Target="../media/image2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tags" Target="../tags/tag137.xml" /><Relationship Id="rId1" Type="http://schemas.openxmlformats.org/officeDocument/2006/relationships/tags" Target="../tags/tag136.xml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1.xml" 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 /><Relationship Id="rId3" Type="http://schemas.openxmlformats.org/officeDocument/2006/relationships/tags" Target="../tags/tag140.xml" /><Relationship Id="rId7" Type="http://schemas.openxmlformats.org/officeDocument/2006/relationships/image" Target="../media/image21.png" /><Relationship Id="rId2" Type="http://schemas.openxmlformats.org/officeDocument/2006/relationships/tags" Target="../tags/tag139.xml" /><Relationship Id="rId1" Type="http://schemas.openxmlformats.org/officeDocument/2006/relationships/tags" Target="../tags/tag138.xml" /><Relationship Id="rId6" Type="http://schemas.openxmlformats.org/officeDocument/2006/relationships/image" Target="../media/image20.png" /><Relationship Id="rId5" Type="http://schemas.openxmlformats.org/officeDocument/2006/relationships/notesSlide" Target="../notesSlides/notesSlide12.xml" /><Relationship Id="rId4" Type="http://schemas.openxmlformats.org/officeDocument/2006/relationships/slideLayout" Target="../slideLayouts/slideLayout1.xml" /><Relationship Id="rId9" Type="http://schemas.openxmlformats.org/officeDocument/2006/relationships/chart" Target="../charts/chart1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41.xml" /><Relationship Id="rId6" Type="http://schemas.openxmlformats.org/officeDocument/2006/relationships/image" Target="../media/image21.png" /><Relationship Id="rId5" Type="http://schemas.openxmlformats.org/officeDocument/2006/relationships/image" Target="../media/image22.png" /><Relationship Id="rId4" Type="http://schemas.openxmlformats.org/officeDocument/2006/relationships/image" Target="../media/image2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tags" Target="../tags/tag143.xml" /><Relationship Id="rId1" Type="http://schemas.openxmlformats.org/officeDocument/2006/relationships/tags" Target="../tags/tag142.xml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4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44.xml" /><Relationship Id="rId6" Type="http://schemas.openxmlformats.org/officeDocument/2006/relationships/image" Target="../media/image15.png" /><Relationship Id="rId5" Type="http://schemas.openxmlformats.org/officeDocument/2006/relationships/image" Target="../media/image19.png" /><Relationship Id="rId4" Type="http://schemas.openxmlformats.org/officeDocument/2006/relationships/image" Target="../media/image2.pn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 /><Relationship Id="rId2" Type="http://schemas.openxmlformats.org/officeDocument/2006/relationships/slideLayout" Target="../slideLayouts/slideLayout3.xml" /><Relationship Id="rId1" Type="http://schemas.openxmlformats.org/officeDocument/2006/relationships/tags" Target="../tags/tag145.xml" /><Relationship Id="rId4" Type="http://schemas.openxmlformats.org/officeDocument/2006/relationships/image" Target="../media/image2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46.xml" /><Relationship Id="rId5" Type="http://schemas.openxmlformats.org/officeDocument/2006/relationships/image" Target="../media/image2.png" /><Relationship Id="rId4" Type="http://schemas.openxmlformats.org/officeDocument/2006/relationships/image" Target="../media/image23.jpeg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 /><Relationship Id="rId2" Type="http://schemas.openxmlformats.org/officeDocument/2006/relationships/slideLayout" Target="../slideLayouts/slideLayout19.xml" /><Relationship Id="rId1" Type="http://schemas.openxmlformats.org/officeDocument/2006/relationships/tags" Target="../tags/tag147.xml" /><Relationship Id="rId6" Type="http://schemas.openxmlformats.org/officeDocument/2006/relationships/image" Target="../media/image25.png" /><Relationship Id="rId5" Type="http://schemas.openxmlformats.org/officeDocument/2006/relationships/image" Target="../media/image24.png" /><Relationship Id="rId4" Type="http://schemas.openxmlformats.org/officeDocument/2006/relationships/image" Target="../media/image2.png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48.xml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 /><Relationship Id="rId2" Type="http://schemas.openxmlformats.org/officeDocument/2006/relationships/slideLayout" Target="../slideLayouts/slideLayout1.xml" /><Relationship Id="rId1" Type="http://schemas.openxmlformats.org/officeDocument/2006/relationships/tags" Target="../tags/tag127.xml" /><Relationship Id="rId4" Type="http://schemas.openxmlformats.org/officeDocument/2006/relationships/image" Target="../media/image1.png" 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 /><Relationship Id="rId3" Type="http://schemas.openxmlformats.org/officeDocument/2006/relationships/notesSlide" Target="../notesSlides/notesSlide20.xml" /><Relationship Id="rId7" Type="http://schemas.openxmlformats.org/officeDocument/2006/relationships/image" Target="../media/image26.png" /><Relationship Id="rId12" Type="http://schemas.openxmlformats.org/officeDocument/2006/relationships/image" Target="../media/image19.png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49.xml" /><Relationship Id="rId6" Type="http://schemas.openxmlformats.org/officeDocument/2006/relationships/image" Target="../media/image14.png" /><Relationship Id="rId11" Type="http://schemas.openxmlformats.org/officeDocument/2006/relationships/image" Target="../media/image17.png" /><Relationship Id="rId5" Type="http://schemas.openxmlformats.org/officeDocument/2006/relationships/image" Target="../media/image15.png" /><Relationship Id="rId10" Type="http://schemas.openxmlformats.org/officeDocument/2006/relationships/image" Target="../media/image18.png" /><Relationship Id="rId4" Type="http://schemas.openxmlformats.org/officeDocument/2006/relationships/image" Target="../media/image2.png" /><Relationship Id="rId9" Type="http://schemas.openxmlformats.org/officeDocument/2006/relationships/image" Target="../media/image16.png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50.xml" /><Relationship Id="rId5" Type="http://schemas.openxmlformats.org/officeDocument/2006/relationships/image" Target="../media/image28.png" /><Relationship Id="rId4" Type="http://schemas.openxmlformats.org/officeDocument/2006/relationships/image" Target="../media/image2.png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51.xml" /><Relationship Id="rId5" Type="http://schemas.openxmlformats.org/officeDocument/2006/relationships/image" Target="../media/image2.png" /><Relationship Id="rId4" Type="http://schemas.openxmlformats.org/officeDocument/2006/relationships/image" Target="../media/image29.jpeg" 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 /><Relationship Id="rId3" Type="http://schemas.openxmlformats.org/officeDocument/2006/relationships/notesSlide" Target="../notesSlides/notesSlide23.xml" /><Relationship Id="rId7" Type="http://schemas.openxmlformats.org/officeDocument/2006/relationships/image" Target="../media/image28.png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52.xml" /><Relationship Id="rId6" Type="http://schemas.openxmlformats.org/officeDocument/2006/relationships/image" Target="../media/image2.png" /><Relationship Id="rId5" Type="http://schemas.openxmlformats.org/officeDocument/2006/relationships/image" Target="../media/image31.png" /><Relationship Id="rId4" Type="http://schemas.openxmlformats.org/officeDocument/2006/relationships/image" Target="../media/image30.png" /><Relationship Id="rId9" Type="http://schemas.openxmlformats.org/officeDocument/2006/relationships/image" Target="../media/image33.png" 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 /><Relationship Id="rId2" Type="http://schemas.openxmlformats.org/officeDocument/2006/relationships/slideLayout" Target="../slideLayouts/slideLayout3.xml" /><Relationship Id="rId1" Type="http://schemas.openxmlformats.org/officeDocument/2006/relationships/tags" Target="../tags/tag153.xml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 /><Relationship Id="rId3" Type="http://schemas.openxmlformats.org/officeDocument/2006/relationships/notesSlide" Target="../notesSlides/notesSlide3.xml" /><Relationship Id="rId7" Type="http://schemas.openxmlformats.org/officeDocument/2006/relationships/image" Target="../media/image5.png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28.xml" /><Relationship Id="rId6" Type="http://schemas.openxmlformats.org/officeDocument/2006/relationships/image" Target="../media/image4.png" /><Relationship Id="rId5" Type="http://schemas.openxmlformats.org/officeDocument/2006/relationships/image" Target="../media/image3.png" /><Relationship Id="rId10" Type="http://schemas.openxmlformats.org/officeDocument/2006/relationships/image" Target="../media/image8.png" /><Relationship Id="rId4" Type="http://schemas.openxmlformats.org/officeDocument/2006/relationships/image" Target="../media/image2.png" /><Relationship Id="rId9" Type="http://schemas.openxmlformats.org/officeDocument/2006/relationships/image" Target="../media/image7.png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 /><Relationship Id="rId3" Type="http://schemas.openxmlformats.org/officeDocument/2006/relationships/notesSlide" Target="../notesSlides/notesSlide4.xml" /><Relationship Id="rId7" Type="http://schemas.openxmlformats.org/officeDocument/2006/relationships/image" Target="../media/image11.png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29.xml" /><Relationship Id="rId6" Type="http://schemas.openxmlformats.org/officeDocument/2006/relationships/image" Target="../media/image10.png" /><Relationship Id="rId5" Type="http://schemas.openxmlformats.org/officeDocument/2006/relationships/image" Target="../media/image9.png" /><Relationship Id="rId4" Type="http://schemas.openxmlformats.org/officeDocument/2006/relationships/image" Target="../media/image2.png" /><Relationship Id="rId9" Type="http://schemas.openxmlformats.org/officeDocument/2006/relationships/image" Target="../media/image13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 /><Relationship Id="rId2" Type="http://schemas.openxmlformats.org/officeDocument/2006/relationships/slideLayout" Target="../slideLayouts/slideLayout1.xml" /><Relationship Id="rId1" Type="http://schemas.openxmlformats.org/officeDocument/2006/relationships/tags" Target="../tags/tag130.xml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31.xml" /><Relationship Id="rId6" Type="http://schemas.openxmlformats.org/officeDocument/2006/relationships/image" Target="../media/image15.png" /><Relationship Id="rId5" Type="http://schemas.openxmlformats.org/officeDocument/2006/relationships/image" Target="../media/image14.png" /><Relationship Id="rId4" Type="http://schemas.openxmlformats.org/officeDocument/2006/relationships/image" Target="../media/image2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 /><Relationship Id="rId2" Type="http://schemas.openxmlformats.org/officeDocument/2006/relationships/slideLayout" Target="../slideLayouts/slideLayout3.xml" /><Relationship Id="rId1" Type="http://schemas.openxmlformats.org/officeDocument/2006/relationships/tags" Target="../tags/tag132.xml" /><Relationship Id="rId4" Type="http://schemas.openxmlformats.org/officeDocument/2006/relationships/image" Target="../media/image2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 /><Relationship Id="rId7" Type="http://schemas.openxmlformats.org/officeDocument/2006/relationships/image" Target="../media/image18.png" /><Relationship Id="rId2" Type="http://schemas.openxmlformats.org/officeDocument/2006/relationships/slideLayout" Target="../slideLayouts/slideLayout3.xml" /><Relationship Id="rId1" Type="http://schemas.openxmlformats.org/officeDocument/2006/relationships/tags" Target="../tags/tag133.xml" /><Relationship Id="rId6" Type="http://schemas.openxmlformats.org/officeDocument/2006/relationships/image" Target="../media/image17.png" /><Relationship Id="rId5" Type="http://schemas.openxmlformats.org/officeDocument/2006/relationships/image" Target="../media/image16.png" /><Relationship Id="rId4" Type="http://schemas.openxmlformats.org/officeDocument/2006/relationships/image" Target="../media/image2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 /><Relationship Id="rId2" Type="http://schemas.openxmlformats.org/officeDocument/2006/relationships/slideLayout" Target="../slideLayouts/slideLayout8.xml" /><Relationship Id="rId1" Type="http://schemas.openxmlformats.org/officeDocument/2006/relationships/tags" Target="../tags/tag134.xml" /><Relationship Id="rId6" Type="http://schemas.openxmlformats.org/officeDocument/2006/relationships/image" Target="../media/image19.png" /><Relationship Id="rId5" Type="http://schemas.openxmlformats.org/officeDocument/2006/relationships/image" Target="../media/image14.png" /><Relationship Id="rId4" Type="http://schemas.openxmlformats.org/officeDocument/2006/relationships/image" Target="../media/image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6260" y="4530680"/>
            <a:ext cx="9799200" cy="1472400"/>
          </a:xfrm>
        </p:spPr>
        <p:txBody>
          <a:bodyPr/>
          <a:lstStyle/>
          <a:p>
            <a:r>
              <a:rPr lang="en-US" altLang="zh-CN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Rainbow C2</a:t>
            </a:r>
            <a:r>
              <a:rPr lang="zh-CN" altLang="en-US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新品发布会</a:t>
            </a:r>
          </a:p>
          <a:p>
            <a:endParaRPr lang="zh-CN" altLang="en-US">
              <a:latin typeface="思源宋体 CN" panose="02020400000000000000" charset="-122"/>
              <a:ea typeface="思源宋体 CN" panose="02020400000000000000" charset="-122"/>
              <a:cs typeface="思源宋体 CN" panose="02020400000000000000" charset="-122"/>
            </a:endParaRPr>
          </a:p>
        </p:txBody>
      </p:sp>
      <p:pic>
        <p:nvPicPr>
          <p:cNvPr id="4" name="图片 3" descr="海报1v2"/>
          <p:cNvPicPr>
            <a:picLocks noChangeAspect="1"/>
          </p:cNvPicPr>
          <p:nvPr/>
        </p:nvPicPr>
        <p:blipFill>
          <a:blip r:embed="rId5"/>
          <a:srcRect l="20164" t="9773" r="19412" b="56407"/>
          <a:stretch>
            <a:fillRect/>
          </a:stretch>
        </p:blipFill>
        <p:spPr>
          <a:xfrm>
            <a:off x="4989830" y="1788795"/>
            <a:ext cx="2442845" cy="2611120"/>
          </a:xfrm>
          <a:prstGeom prst="rect">
            <a:avLst/>
          </a:prstGeom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</a:t>
            </a:fld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0800" y="3934760"/>
            <a:ext cx="7768800" cy="766800"/>
          </a:xfrm>
        </p:spPr>
        <p:txBody>
          <a:bodyPr>
            <a:normAutofit fontScale="90000"/>
          </a:bodyPr>
          <a:lstStyle/>
          <a:p>
            <a:r>
              <a:rPr lang="zh-CN" altLang="zh-CN" sz="4890">
                <a:latin typeface="OPPOSans B" panose="00020600040101010101" charset="-122"/>
                <a:ea typeface="OPPOSans B" panose="00020600040101010101" charset="-122"/>
              </a:rPr>
              <a:t>视听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将沉浸体验坚持到底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7" name="图片占位符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59430" y="3616280"/>
            <a:ext cx="9799200" cy="1472400"/>
          </a:xfrm>
        </p:spPr>
        <p:txBody>
          <a:bodyPr/>
          <a:lstStyle/>
          <a:p>
            <a:r>
              <a:rPr lang="zh-CN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但我们并不满足于此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9510" y="989965"/>
            <a:ext cx="10219055" cy="2570480"/>
          </a:xfrm>
        </p:spPr>
        <p:txBody>
          <a:bodyPr/>
          <a:lstStyle/>
          <a:p>
            <a:pPr algn="ctr"/>
            <a:r>
              <a:rPr 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1080p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，</a:t>
            </a:r>
            <a:r>
              <a:rPr lang="en-US" altLang="zh-CN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ppi&gt;300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是我们的底线</a:t>
            </a:r>
          </a:p>
        </p:txBody>
      </p:sp>
      <p:pic>
        <p:nvPicPr>
          <p:cNvPr id="8" name="图片 7" descr="海报1v2"/>
          <p:cNvPicPr>
            <a:picLocks noChangeAspect="1"/>
          </p:cNvPicPr>
          <p:nvPr/>
        </p:nvPicPr>
        <p:blipFill>
          <a:blip r:embed="rId5"/>
          <a:srcRect l="20164" t="9773" r="19412" b="56407"/>
          <a:stretch>
            <a:fillRect/>
          </a:stretch>
        </p:blipFill>
        <p:spPr>
          <a:xfrm>
            <a:off x="0" y="0"/>
            <a:ext cx="824865" cy="8813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957310" y="241935"/>
            <a:ext cx="2540000" cy="5450205"/>
            <a:chOff x="11683" y="449"/>
            <a:chExt cx="4614" cy="9900"/>
          </a:xfrm>
        </p:grpSpPr>
        <p:pic>
          <p:nvPicPr>
            <p:cNvPr id="4" name="图片 3" descr="壁纸"/>
            <p:cNvPicPr>
              <a:picLocks noChangeAspect="1"/>
            </p:cNvPicPr>
            <p:nvPr/>
          </p:nvPicPr>
          <p:blipFill>
            <a:blip r:embed="rId6"/>
            <a:srcRect b="4316"/>
            <a:stretch>
              <a:fillRect/>
            </a:stretch>
          </p:blipFill>
          <p:spPr>
            <a:xfrm>
              <a:off x="11819" y="637"/>
              <a:ext cx="4290" cy="9577"/>
            </a:xfrm>
            <a:prstGeom prst="rect">
              <a:avLst/>
            </a:prstGeom>
          </p:spPr>
        </p:pic>
        <p:pic>
          <p:nvPicPr>
            <p:cNvPr id="15" name="图片 14" descr="I:\我的手机\图片\PPT手机 概念机大赏\Rainbow C series\Rainbow C2\Rainbow C2-C2s-C2t-C2Pro\v2\面板排列\黑-夏岸蓝-[星海紫].png黑-夏岸蓝-[星海紫]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11683" y="449"/>
              <a:ext cx="4614" cy="9901"/>
            </a:xfrm>
            <a:prstGeom prst="rect">
              <a:avLst/>
            </a:prstGeom>
            <a:effectLst>
              <a:outerShdw blurRad="50800" dist="38100" dir="18900000" algn="bl" rotWithShape="0">
                <a:srgbClr val="C8C8C8">
                  <a:alpha val="40000"/>
                </a:srgbClr>
              </a:outerShdw>
            </a:effectLst>
          </p:spPr>
        </p:pic>
      </p:grp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59430" y="3616280"/>
            <a:ext cx="9799200" cy="1472400"/>
          </a:xfrm>
        </p:spPr>
        <p:txBody>
          <a:bodyPr/>
          <a:lstStyle/>
          <a:p>
            <a:r>
              <a:rPr lang="en-US" altLang="zh-CN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 ppi462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203960" y="881380"/>
            <a:ext cx="10219055" cy="2570480"/>
          </a:xfrm>
        </p:spPr>
        <p:txBody>
          <a:bodyPr/>
          <a:lstStyle/>
          <a:p>
            <a:pPr algn="ctr"/>
            <a:r>
              <a:rPr 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1233p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定制屏幕</a:t>
            </a:r>
          </a:p>
        </p:txBody>
      </p:sp>
      <p:pic>
        <p:nvPicPr>
          <p:cNvPr id="8" name="图片 7" descr="海报1v2"/>
          <p:cNvPicPr>
            <a:picLocks noChangeAspect="1"/>
          </p:cNvPicPr>
          <p:nvPr/>
        </p:nvPicPr>
        <p:blipFill>
          <a:blip r:embed="rId8"/>
          <a:srcRect l="20164" t="9773" r="19412" b="56407"/>
          <a:stretch>
            <a:fillRect/>
          </a:stretch>
        </p:blipFill>
        <p:spPr>
          <a:xfrm>
            <a:off x="0" y="0"/>
            <a:ext cx="824865" cy="881380"/>
          </a:xfrm>
          <a:prstGeom prst="rect">
            <a:avLst/>
          </a:prstGeom>
        </p:spPr>
      </p:pic>
      <p:sp>
        <p:nvSpPr>
          <p:cNvPr id="12" name="标题 3"/>
          <p:cNvSpPr>
            <a:spLocks noGrp="1"/>
          </p:cNvSpPr>
          <p:nvPr/>
        </p:nvSpPr>
        <p:spPr>
          <a:xfrm>
            <a:off x="828745" y="59379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1233p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定制</a:t>
            </a:r>
            <a:r>
              <a:rPr lang="en-US" alt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LCD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屏幕</a:t>
            </a:r>
          </a:p>
        </p:txBody>
      </p:sp>
      <p:sp>
        <p:nvSpPr>
          <p:cNvPr id="13" name="标题 3"/>
          <p:cNvSpPr>
            <a:spLocks noGrp="1"/>
          </p:cNvSpPr>
          <p:nvPr/>
        </p:nvSpPr>
        <p:spPr>
          <a:xfrm>
            <a:off x="828745" y="125356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6.5</a:t>
            </a:r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英寸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2740x1233</a:t>
            </a:r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屏幕，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ppi462</a:t>
            </a:r>
          </a:p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比肩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2K</a:t>
            </a:r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屏幕的清晰度</a:t>
            </a:r>
          </a:p>
        </p:txBody>
      </p:sp>
      <p:graphicFrame>
        <p:nvGraphicFramePr>
          <p:cNvPr id="16" name="图表 15"/>
          <p:cNvGraphicFramePr/>
          <p:nvPr/>
        </p:nvGraphicFramePr>
        <p:xfrm>
          <a:off x="0" y="2324735"/>
          <a:ext cx="13563600" cy="4980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9" name="文本占位符 18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亮度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750nit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屏幕刷新率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144Hz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1</a:t>
            </a:r>
          </a:p>
          <a:p>
            <a:r>
              <a:rPr lang="zh-CN" altLang="en-US" sz="2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自适应刷新率</a:t>
            </a:r>
            <a:r>
              <a:rPr lang="en-US" altLang="zh-CN" sz="2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1~144Hz</a:t>
            </a:r>
            <a:r>
              <a:rPr lang="en-US" altLang="zh-CN" sz="2400" baseline="300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</a:t>
            </a:r>
            <a:endParaRPr lang="en-US" altLang="zh-CN" sz="2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屏幕采样率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288Hz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侧边指纹识别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HDR10</a:t>
            </a: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认证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828675" y="5723255"/>
            <a:ext cx="528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需探索模式及以上解锁，否则最高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120Hz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需探索模式及以上解锁，否则最高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240Hz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2" grpId="0"/>
      <p:bldP spid="2" grpId="1"/>
      <p:bldP spid="2" grpId="2"/>
      <p:bldP spid="12" grpId="0"/>
      <p:bldP spid="12" grpId="1"/>
      <p:bldP spid="13" grpId="0"/>
      <p:bldP spid="13" grpId="1"/>
      <p:bldP spid="19" grpId="0" uiExpand="1" build="p"/>
      <p:bldP spid="20" grpId="0"/>
      <p:bldP spid="2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全系标配的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对称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1217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超线性双扬声器</a:t>
            </a:r>
          </a:p>
          <a:p>
            <a:pPr>
              <a:buFont typeface="Arial" panose="020B0604020202020204" pitchFamily="34" charset="0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X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轴线性马达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软硬件同步优化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超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款主流游戏支持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同时开放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STAR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振动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api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双扬声器</a:t>
            </a:r>
            <a:r>
              <a:rPr lang="en-US" alt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+X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轴线性马达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将沉浸体验坚持到底</a:t>
            </a:r>
          </a:p>
        </p:txBody>
      </p:sp>
      <p:pic>
        <p:nvPicPr>
          <p:cNvPr id="12" name="图片 11" descr="I:\我的手机\图片\PPT手机 概念机大赏\Rainbow C series\Rainbow C2\Rainbow C2-C2s-C2t-C2Pro\v2\面板排列\白-金属灰-[梦幻卡其].png白-金属灰-[梦幻卡其]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5400000">
            <a:off x="6572885" y="88265"/>
            <a:ext cx="3114040" cy="668147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5" name="图片 4" descr="I:\我的手机\图片\PPT手机 概念机大赏\Rainbow C series\Rainbow C2\Rainbow C2-C2s-C2t-C2Pro\v2\面板排列\黑-夏岸蓝-[星海紫].png黑-夏岸蓝-[星海紫]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5400000">
            <a:off x="7294563" y="799465"/>
            <a:ext cx="3113405" cy="668147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6" name="弦形 5"/>
          <p:cNvSpPr/>
          <p:nvPr/>
        </p:nvSpPr>
        <p:spPr>
          <a:xfrm rot="1320000">
            <a:off x="2827020" y="1891665"/>
            <a:ext cx="3074035" cy="3074035"/>
          </a:xfrm>
          <a:prstGeom prst="chord">
            <a:avLst/>
          </a:prstGeom>
          <a:gradFill>
            <a:gsLst>
              <a:gs pos="37000">
                <a:schemeClr val="accent1">
                  <a:lumMod val="5000"/>
                  <a:lumOff val="95000"/>
                  <a:alpha val="0"/>
                </a:schemeClr>
              </a:gs>
              <a:gs pos="87000">
                <a:schemeClr val="bg1">
                  <a:alpha val="35000"/>
                </a:schemeClr>
              </a:gs>
            </a:gsLst>
            <a:lin ang="2070000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弦形 8"/>
          <p:cNvSpPr/>
          <p:nvPr/>
        </p:nvSpPr>
        <p:spPr>
          <a:xfrm rot="12120000">
            <a:off x="10372090" y="1891665"/>
            <a:ext cx="3074035" cy="3074035"/>
          </a:xfrm>
          <a:prstGeom prst="chord">
            <a:avLst/>
          </a:prstGeom>
          <a:gradFill>
            <a:gsLst>
              <a:gs pos="37000">
                <a:schemeClr val="accent1">
                  <a:lumMod val="5000"/>
                  <a:lumOff val="95000"/>
                  <a:alpha val="0"/>
                </a:schemeClr>
              </a:gs>
              <a:gs pos="87000">
                <a:schemeClr val="bg1">
                  <a:alpha val="35000"/>
                </a:schemeClr>
              </a:gs>
            </a:gsLst>
            <a:lin ang="2070000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786120" y="3201670"/>
            <a:ext cx="529653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>
                <a:solidFill>
                  <a:schemeClr val="bg1"/>
                </a:solidFill>
                <a:latin typeface="03SmartFontUI" panose="02000600000000000000" charset="-128"/>
                <a:ea typeface="03SmartFontUI" panose="02000600000000000000" charset="-128"/>
              </a:rPr>
              <a:t>SHAKENGINE</a:t>
            </a:r>
          </a:p>
        </p:txBody>
      </p:sp>
      <p:sp>
        <p:nvSpPr>
          <p:cNvPr id="11" name="弦形 10"/>
          <p:cNvSpPr/>
          <p:nvPr/>
        </p:nvSpPr>
        <p:spPr>
          <a:xfrm rot="1320000">
            <a:off x="3372485" y="2602865"/>
            <a:ext cx="3074035" cy="3074035"/>
          </a:xfrm>
          <a:prstGeom prst="chord">
            <a:avLst/>
          </a:prstGeom>
          <a:gradFill>
            <a:gsLst>
              <a:gs pos="37000">
                <a:schemeClr val="accent1">
                  <a:lumMod val="5000"/>
                  <a:lumOff val="95000"/>
                  <a:alpha val="0"/>
                </a:schemeClr>
              </a:gs>
              <a:gs pos="87000">
                <a:schemeClr val="bg1">
                  <a:alpha val="35000"/>
                </a:schemeClr>
              </a:gs>
            </a:gsLst>
            <a:lin ang="2070000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弦形 13"/>
          <p:cNvSpPr/>
          <p:nvPr/>
        </p:nvSpPr>
        <p:spPr>
          <a:xfrm rot="12120000">
            <a:off x="11061700" y="2603500"/>
            <a:ext cx="3074035" cy="3074035"/>
          </a:xfrm>
          <a:prstGeom prst="chord">
            <a:avLst/>
          </a:prstGeom>
          <a:gradFill>
            <a:gsLst>
              <a:gs pos="37000">
                <a:schemeClr val="accent1">
                  <a:lumMod val="5000"/>
                  <a:lumOff val="95000"/>
                  <a:alpha val="0"/>
                </a:schemeClr>
              </a:gs>
              <a:gs pos="87000">
                <a:schemeClr val="bg1">
                  <a:alpha val="35000"/>
                </a:schemeClr>
              </a:gs>
            </a:gsLst>
            <a:lin ang="2070000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86790" y="1045845"/>
            <a:ext cx="10219055" cy="2570480"/>
          </a:xfrm>
        </p:spPr>
        <p:txBody>
          <a:bodyPr/>
          <a:lstStyle/>
          <a:p>
            <a:pPr algn="ctr"/>
            <a:r>
              <a:rPr 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b10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恒久远，一颗永流传</a:t>
            </a:r>
            <a:r>
              <a:rPr lang="en-US" altLang="zh-CN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?</a:t>
            </a:r>
          </a:p>
        </p:txBody>
      </p:sp>
      <p:pic>
        <p:nvPicPr>
          <p:cNvPr id="8" name="图片 7" descr="海报1v2"/>
          <p:cNvPicPr>
            <a:picLocks noChangeAspect="1"/>
          </p:cNvPicPr>
          <p:nvPr/>
        </p:nvPicPr>
        <p:blipFill>
          <a:blip r:embed="rId5"/>
          <a:srcRect l="20164" t="9773" r="19412" b="56407"/>
          <a:stretch>
            <a:fillRect/>
          </a:stretch>
        </p:blipFill>
        <p:spPr>
          <a:xfrm>
            <a:off x="0" y="0"/>
            <a:ext cx="824865" cy="881380"/>
          </a:xfrm>
          <a:prstGeom prst="rect">
            <a:avLst/>
          </a:prstGeom>
        </p:spPr>
      </p:pic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59430" y="3616280"/>
            <a:ext cx="9799200" cy="1472400"/>
          </a:xfrm>
        </p:spPr>
        <p:txBody>
          <a:bodyPr/>
          <a:lstStyle/>
          <a:p>
            <a:r>
              <a:rPr lang="zh-CN" altLang="en-US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全系标配</a:t>
            </a:r>
            <a:r>
              <a:rPr lang="en-US" altLang="zh-CN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OV08b10 5</a:t>
            </a:r>
            <a:r>
              <a:rPr lang="zh-CN" altLang="en-US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倍光学变焦 </a:t>
            </a:r>
            <a:r>
              <a:rPr lang="en-US" altLang="zh-CN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30</a:t>
            </a:r>
            <a:r>
              <a:rPr lang="zh-CN" altLang="en-US">
                <a:latin typeface="思源宋体 CN" panose="02020400000000000000" charset="-122"/>
                <a:ea typeface="思源宋体 CN" panose="02020400000000000000" charset="-122"/>
                <a:cs typeface="思源宋体 CN" panose="02020400000000000000" charset="-122"/>
              </a:rPr>
              <a:t>倍混合变焦</a:t>
            </a: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802130"/>
            <a:ext cx="5227320" cy="4651375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双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万前摄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支持前置补光</a:t>
            </a:r>
            <a:endParaRPr sz="1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支持支付级人脸识别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6400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万像素主摄 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OV64b</a:t>
            </a:r>
            <a:endParaRPr lang="en-US" altLang="zh-CN" sz="2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2000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万像素超广角 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IXM350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117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cs typeface="思源宋体 CN Medium" panose="02020500000000000000" charset="-122"/>
                <a:sym typeface="+mn-ea"/>
              </a:rPr>
              <a:t>°</a:t>
            </a:r>
            <a:r>
              <a:rPr lang="zh-CN" altLang="en-US"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cs typeface="思源宋体 CN Medium" panose="02020500000000000000" charset="-122"/>
                <a:sym typeface="+mn-ea"/>
              </a:rPr>
              <a:t>超广角 </a:t>
            </a:r>
            <a:r>
              <a:rPr lang="en-US" altLang="zh-CN"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cs typeface="思源宋体 CN Medium" panose="02020500000000000000" charset="-122"/>
                <a:sym typeface="+mn-ea"/>
              </a:rPr>
              <a:t>2cm</a:t>
            </a:r>
            <a:r>
              <a:rPr lang="zh-CN" altLang="en-US" sz="14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cs typeface="思源宋体 CN Medium" panose="02020500000000000000" charset="-122"/>
                <a:sym typeface="+mn-ea"/>
              </a:rPr>
              <a:t>微距</a:t>
            </a:r>
            <a:endParaRPr lang="en-US" altLang="zh-CN" sz="1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万像素潜望长焦 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OV08b10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OIS+EIS</a:t>
            </a:r>
            <a:r>
              <a:rPr lang="zh-CN" altLang="en-US"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双重防抖</a:t>
            </a:r>
            <a:endParaRPr lang="en-US" altLang="zh-CN" sz="1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1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最高</a:t>
            </a:r>
            <a:r>
              <a:rPr lang="en-US" altLang="zh-CN" sz="1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30</a:t>
            </a:r>
            <a:r>
              <a:rPr sz="1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倍变焦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定制闪光灯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6400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万像素 超感光影像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将越级体验坚持到底</a:t>
            </a:r>
          </a:p>
        </p:txBody>
      </p:sp>
      <p:pic>
        <p:nvPicPr>
          <p:cNvPr id="12" name="图片 11" descr="I:\我的手机\图片\PPT手机 概念机大赏\Rainbow C series\Rainbow C2\Rainbow C2-C2s-C2t-C2Pro\v2\背板组合\梦幻卡其.png梦幻卡其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637655" y="2104708"/>
            <a:ext cx="5556885" cy="1192403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5" name="图片 14" descr="I:\我的手机\图片\PPT手机 概念机大赏\Rainbow C series\Rainbow C2\Rainbow C2-C2s-C2t-C2Pro\v2\面板排列\白-加壁纸-夏岸蓝-星海紫.png白-加壁纸-夏岸蓝-星海紫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10800000">
            <a:off x="6637655" y="-11045190"/>
            <a:ext cx="5554345" cy="1193101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15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0800" y="3934760"/>
            <a:ext cx="7768800" cy="766800"/>
          </a:xfrm>
        </p:spPr>
        <p:txBody>
          <a:bodyPr>
            <a:normAutofit fontScale="90000"/>
          </a:bodyPr>
          <a:lstStyle/>
          <a:p>
            <a:r>
              <a:rPr lang="zh-CN" altLang="zh-CN" sz="4890">
                <a:latin typeface="OPPOSans B" panose="00020600040101010101" charset="-122"/>
                <a:ea typeface="OPPOSans B" panose="00020600040101010101" charset="-122"/>
              </a:rPr>
              <a:t>性能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将畅快体验坚持到底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16</a:t>
            </a:fld>
            <a:endParaRPr lang="zh-CN" altLang="en-US"/>
          </a:p>
        </p:txBody>
      </p:sp>
      <p:pic>
        <p:nvPicPr>
          <p:cNvPr id="7" name="图片占位符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122545" y="-1120140"/>
            <a:ext cx="9544685" cy="9361170"/>
            <a:chOff x="9079" y="-1764"/>
            <a:chExt cx="15031" cy="14742"/>
          </a:xfrm>
        </p:grpSpPr>
        <p:pic>
          <p:nvPicPr>
            <p:cNvPr id="15" name="图片 14" descr="I:\我的手机\图片\PPT手机 概念机大赏\素材系列\天玑\IMG_20210429_113856_018.jpgIMG_20210429_113856_018"/>
            <p:cNvPicPr>
              <a:picLocks noChangeAspect="1"/>
            </p:cNvPicPr>
            <p:nvPr/>
          </p:nvPicPr>
          <p:blipFill>
            <a:blip r:embed="rId4"/>
            <a:srcRect t="30339" b="14490"/>
            <a:stretch>
              <a:fillRect/>
            </a:stretch>
          </p:blipFill>
          <p:spPr>
            <a:xfrm>
              <a:off x="9079" y="-1764"/>
              <a:ext cx="15031" cy="14742"/>
            </a:xfrm>
            <a:prstGeom prst="rect">
              <a:avLst/>
            </a:prstGeom>
            <a:gradFill flip="none">
              <a:gsLst>
                <a:gs pos="37000">
                  <a:schemeClr val="accent1">
                    <a:lumMod val="5000"/>
                    <a:lumOff val="95000"/>
                    <a:alpha val="0"/>
                  </a:schemeClr>
                </a:gs>
                <a:gs pos="82000">
                  <a:schemeClr val="bg1">
                    <a:alpha val="35000"/>
                  </a:schemeClr>
                </a:gs>
              </a:gsLst>
              <a:lin ang="16200000" scaled="0"/>
            </a:gradFill>
            <a:ln>
              <a:solidFill>
                <a:srgbClr val="000000">
                  <a:alpha val="0"/>
                </a:srgbClr>
              </a:solidFill>
            </a:ln>
            <a:effectLst>
              <a:softEdge rad="1270000"/>
            </a:effectLst>
          </p:spPr>
        </p:pic>
        <p:sp>
          <p:nvSpPr>
            <p:cNvPr id="2" name="矩形 1"/>
            <p:cNvSpPr/>
            <p:nvPr/>
          </p:nvSpPr>
          <p:spPr>
            <a:xfrm>
              <a:off x="16033" y="4772"/>
              <a:ext cx="1120" cy="112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5844" y="4696"/>
              <a:ext cx="716" cy="4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1200" b="1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OPPOSans M" panose="00020600040101010101" charset="-122"/>
                  <a:ea typeface="OPPOSans M" panose="00020600040101010101" charset="-122"/>
                </a:rPr>
                <a:t>5G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5996" y="5096"/>
              <a:ext cx="117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>
                  <a:latin typeface="站酷酷黑" panose="02010600030101010101" charset="-122"/>
                  <a:ea typeface="站酷酷黑" panose="02010600030101010101" charset="-122"/>
                </a:rPr>
                <a:t>天极</a:t>
              </a: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775460"/>
            <a:ext cx="8048625" cy="436308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C2r </a:t>
            </a:r>
            <a:r>
              <a:rPr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天极</a:t>
            </a:r>
            <a:r>
              <a:rPr lang="en-US" altLang="zh-CN"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720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sz="12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太极电</a:t>
            </a:r>
            <a:r>
              <a:rPr lang="en-US" altLang="zh-CN" sz="12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7nm</a:t>
            </a:r>
            <a:r>
              <a:rPr sz="12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制程</a:t>
            </a:r>
            <a:r>
              <a:rPr lang="en-US" altLang="zh-CN" sz="12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/2x2.0GHz A76+6x2.0GHz A55/Mali G57 MC3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 </a:t>
            </a:r>
            <a:r>
              <a:rPr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天极820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太极电7nm制程/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x2.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6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GHz A76+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x2.0GHz A55/Mali G57 MC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5 900MHz</a:t>
            </a:r>
            <a:endParaRPr sz="12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C2s </a:t>
            </a:r>
            <a:r>
              <a:rPr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天极1100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太极电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6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nm制程/4x2.6GHz A7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+4x2.0GHz A55/Mali G57 MC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9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840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MHz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C2x </a:t>
            </a:r>
            <a:r>
              <a:rPr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天极1200s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太极电6nm制程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x2.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84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GHz A7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+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3x2.6GHz A78+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4x2.0GHz A55/Mali G57 MC5 9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32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MHz</a:t>
            </a:r>
            <a:endParaRPr sz="12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 Pro </a:t>
            </a:r>
            <a:r>
              <a:rPr sz="2400"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天极2000T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太极电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5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nm制程1x2.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8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GHz 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X1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+3x2.6GHz A7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9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+4x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1.8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GHz A55改/Mali G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79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MC</a:t>
            </a:r>
            <a:r>
              <a:rPr lang="en-US" altLang="zh-CN"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24</a:t>
            </a:r>
            <a:r>
              <a:rPr sz="12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900MHz</a:t>
            </a:r>
            <a:endParaRPr sz="12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芯生强大 无畏前行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15640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全系支持四网并发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/</a:t>
            </a:r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信号中继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/</a:t>
            </a:r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混合</a:t>
            </a:r>
            <a:r>
              <a:rPr lang="en-US" altLang="zh-CN" sz="1800">
                <a:latin typeface="思源宋体 CN" panose="02020400000000000000" charset="-122"/>
                <a:ea typeface="思源宋体 CN" panose="02020400000000000000" charset="-122"/>
              </a:rPr>
              <a:t>mesh</a:t>
            </a:r>
            <a:endParaRPr lang="zh-CN" altLang="en-US" sz="1800">
              <a:latin typeface="思源宋体 CN" panose="02020400000000000000" charset="-122"/>
              <a:ea typeface="思源宋体 CN" panose="02020400000000000000" charset="-122"/>
            </a:endParaRPr>
          </a:p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将越级性能坚持到底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28675" y="6138545"/>
            <a:ext cx="52819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配图来自微博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@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联发科技官方微博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5000mAh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(typ)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超大电池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45w PD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通用协议充电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¹</a:t>
            </a:r>
            <a:endParaRPr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10w 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反向有线充电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续航焦虑？不存在的！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厚积薄发 掌控全场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将持久动力坚持到底</a:t>
            </a:r>
          </a:p>
        </p:txBody>
      </p:sp>
      <p:pic>
        <p:nvPicPr>
          <p:cNvPr id="15" name="图片 14" descr="I:\我的手机\图片\PPT手机 概念机大赏\Rainbow C series\Rainbow C2\Rainbow C2-C2s-C2t-C2Pro\v2\其他\充电1改.png充电1改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244715" y="725170"/>
            <a:ext cx="2752090" cy="590613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  <a:scene3d>
            <a:camera prst="perspectiveHeroicExtremeRightFacing"/>
            <a:lightRig rig="threePt" dir="t"/>
          </a:scene3d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pic>
        <p:nvPicPr>
          <p:cNvPr id="9" name="图片 8" descr="I:\图片1.png图片1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856980" y="-41910"/>
            <a:ext cx="3027680" cy="1232344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  <a:scene3d>
            <a:camera prst="perspectiveContrastingLeftFacing"/>
            <a:lightRig rig="threePt" dir="t"/>
          </a:scene3d>
        </p:spPr>
      </p:pic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44EB4C1-9FE0-D943-8FC4-76F78D9C2691}"/>
              </a:ext>
            </a:extLst>
          </p:cNvPr>
          <p:cNvSpPr txBox="1"/>
          <p:nvPr/>
        </p:nvSpPr>
        <p:spPr>
          <a:xfrm>
            <a:off x="828675" y="6138545"/>
            <a:ext cx="52819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Rainbow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 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C2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采用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18wPD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充电。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pPr marL="0" indent="0">
              <a:buFont typeface="Arial" panose="020B0604020202020204" pitchFamily="34" charset="0"/>
            </a:pPr>
            <a:r>
              <a:rPr lang="en-US" altLang="zh-CN">
                <a:latin typeface="OPPOSans B" panose="00020600040101010101" charset="-122"/>
                <a:ea typeface="OPPOSans B" panose="00020600040101010101" charset="-122"/>
              </a:rPr>
              <a:t>Rainbow C2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</a:rPr>
              <a:t>系列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将高品质坚持到底</a:t>
            </a:r>
          </a:p>
        </p:txBody>
      </p:sp>
      <p:sp>
        <p:nvSpPr>
          <p:cNvPr id="23" name="矩形 22"/>
          <p:cNvSpPr/>
          <p:nvPr/>
        </p:nvSpPr>
        <p:spPr>
          <a:xfrm>
            <a:off x="828675" y="1696085"/>
            <a:ext cx="3115945" cy="1905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401A5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36440" y="1695450"/>
            <a:ext cx="3115945" cy="1905000"/>
          </a:xfrm>
          <a:prstGeom prst="rect">
            <a:avLst/>
          </a:pr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8244840" y="1696085"/>
            <a:ext cx="3115945" cy="1905000"/>
          </a:xfrm>
          <a:prstGeom prst="rect">
            <a:avLst/>
          </a:prstGeom>
          <a:gradFill>
            <a:gsLst>
              <a:gs pos="0">
                <a:srgbClr val="1704CE"/>
              </a:gs>
              <a:gs pos="100000">
                <a:srgbClr val="0E2557"/>
              </a:gs>
            </a:gsLst>
            <a:lin ang="5400000" scaled="0"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8244840" y="3810000"/>
            <a:ext cx="3115945" cy="1905000"/>
          </a:xfrm>
          <a:prstGeom prst="rect">
            <a:avLst/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828675" y="3810000"/>
            <a:ext cx="3115945" cy="1905000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4537710" y="3810000"/>
            <a:ext cx="3115945" cy="19050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828675" y="1863725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双</a:t>
            </a:r>
            <a:r>
              <a:rPr lang="en-US" altLang="zh-CN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AG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玻璃</a:t>
            </a:r>
            <a:r>
              <a:rPr lang="en-US" altLang="zh-CN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+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拼色设计夏岸蓝</a:t>
            </a:r>
            <a:r>
              <a:rPr lang="en-US" altLang="zh-CN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/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星海紫</a:t>
            </a:r>
            <a:r>
              <a:rPr lang="en-US" altLang="zh-CN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/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金属灰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素皮工艺 梦幻卡其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将时尚潮流坚持到底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537075" y="1864360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比肩</a:t>
            </a:r>
            <a:r>
              <a:rPr lang="en-US" alt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2K</a:t>
            </a:r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的屏幕清晰度</a:t>
            </a:r>
          </a:p>
          <a:p>
            <a:r>
              <a:rPr lang="en-US" alt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1~144Hz</a:t>
            </a:r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屏幕刷新率</a:t>
            </a:r>
            <a:r>
              <a:rPr lang="en-US" altLang="zh-CN" sz="2400" baseline="300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1</a:t>
            </a:r>
          </a:p>
          <a:p>
            <a:r>
              <a:rPr lang="en-US" alt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288Hz</a:t>
            </a:r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屏幕采样率</a:t>
            </a:r>
            <a:r>
              <a:rPr lang="en-US" altLang="zh-CN" sz="2400" baseline="300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2</a:t>
            </a:r>
          </a:p>
          <a:p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将优雅视觉坚持到底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8245475" y="1864360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对称</a:t>
            </a:r>
            <a:r>
              <a:rPr lang="en-US" altLang="zh-CN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1217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双扬声器</a:t>
            </a:r>
          </a:p>
          <a:p>
            <a:r>
              <a:rPr lang="en-US" altLang="zh-CN" sz="20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Shakengine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振动系统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永不负优化的体验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将沉浸视听坚持到底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828675" y="3978275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OPPOSans M" panose="00020600040101010101" charset="-122"/>
                <a:ea typeface="OPPOSans M" panose="00020600040101010101" charset="-122"/>
              </a:rPr>
              <a:t>7~5</a:t>
            </a:r>
            <a:r>
              <a:rPr lang="zh-CN" altLang="en-US" sz="2400">
                <a:latin typeface="OPPOSans M" panose="00020600040101010101" charset="-122"/>
                <a:ea typeface="OPPOSans M" panose="00020600040101010101" charset="-122"/>
              </a:rPr>
              <a:t>纳米优秀制程</a:t>
            </a:r>
          </a:p>
          <a:p>
            <a:r>
              <a:rPr lang="zh-CN" altLang="en-US" sz="2400">
                <a:latin typeface="OPPOSans M" panose="00020600040101010101" charset="-122"/>
                <a:ea typeface="OPPOSans M" panose="00020600040101010101" charset="-122"/>
              </a:rPr>
              <a:t>越级的性能释放</a:t>
            </a:r>
          </a:p>
          <a:p>
            <a:r>
              <a:rPr lang="zh-CN" altLang="en-US" sz="2400">
                <a:latin typeface="OPPOSans M" panose="00020600040101010101" charset="-122"/>
                <a:ea typeface="OPPOSans M" panose="00020600040101010101" charset="-122"/>
              </a:rPr>
              <a:t>芯生强大，天极随行</a:t>
            </a:r>
          </a:p>
          <a:p>
            <a:r>
              <a:rPr lang="zh-CN" altLang="en-US" sz="2400">
                <a:latin typeface="OPPOSans M" panose="00020600040101010101" charset="-122"/>
                <a:ea typeface="OPPOSans M" panose="00020600040101010101" charset="-122"/>
              </a:rPr>
              <a:t>将越级性能坚持到底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536440" y="3978275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5000mAh</a:t>
            </a:r>
            <a:r>
              <a:rPr lang="en-US" sz="2400" baseline="300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3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超大电池</a:t>
            </a:r>
          </a:p>
          <a:p>
            <a:r>
              <a:rPr lang="en-US" altLang="zh-CN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45w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极速</a:t>
            </a:r>
            <a:r>
              <a:rPr lang="en-US" altLang="zh-CN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PD</a:t>
            </a:r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快充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拒绝续航焦虑</a:t>
            </a:r>
          </a:p>
          <a:p>
            <a:r>
              <a:rPr lang="zh-CN" altLang="en-US" sz="2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</a:rPr>
              <a:t>将持久动力坚持到底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8245475" y="3978275"/>
            <a:ext cx="31159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ip53</a:t>
            </a:r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生活防泼溅</a:t>
            </a:r>
            <a:r>
              <a:rPr lang="en-US" altLang="zh-CN" sz="2400" baseline="300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4</a:t>
            </a:r>
            <a:endParaRPr lang="zh-CN" sz="2400">
              <a:solidFill>
                <a:schemeClr val="tx1"/>
              </a:solidFill>
              <a:latin typeface="OPPOSans M" panose="00020600040101010101" charset="-122"/>
              <a:ea typeface="OPPOSans M" panose="00020600040101010101" charset="-122"/>
            </a:endParaRPr>
          </a:p>
          <a:p>
            <a:r>
              <a:rPr 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全系</a:t>
            </a:r>
            <a:r>
              <a:rPr lang="en-US" altLang="zh-CN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18</a:t>
            </a:r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个月超长质保</a:t>
            </a:r>
            <a:r>
              <a:rPr lang="en-US" altLang="zh-CN" sz="2400" baseline="300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5</a:t>
            </a:r>
            <a:endParaRPr lang="en-US" altLang="zh-CN" sz="2400">
              <a:solidFill>
                <a:schemeClr val="tx1"/>
              </a:solidFill>
              <a:latin typeface="OPPOSans M" panose="00020600040101010101" charset="-122"/>
              <a:ea typeface="OPPOSans M" panose="00020600040101010101" charset="-122"/>
            </a:endParaRPr>
          </a:p>
          <a:p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出厂贴膜 附带保护壳</a:t>
            </a:r>
          </a:p>
          <a:p>
            <a:r>
              <a:rPr lang="zh-CN" altLang="en-US" sz="2400">
                <a:solidFill>
                  <a:schemeClr val="tx1"/>
                </a:solidFill>
                <a:latin typeface="OPPOSans M" panose="00020600040101010101" charset="-122"/>
                <a:ea typeface="OPPOSans M" panose="00020600040101010101" charset="-122"/>
              </a:rPr>
              <a:t>将贴心服务坚持到底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828675" y="5723255"/>
            <a:ext cx="32880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需探索模式及以上解锁，否则最高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120Hz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需探索模式及以上解锁，否则最高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240Hz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3.5000mAh(typ)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3944620" y="5715000"/>
            <a:ext cx="528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4.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人为造成的进水损坏，恕不予保修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5.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包括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Rainbow C2e/C2r/C2/C2s/C2x/C2 Pro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8" grpId="1"/>
      <p:bldP spid="39" grpId="0"/>
      <p:bldP spid="3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86790" y="1236345"/>
            <a:ext cx="10219055" cy="2570480"/>
          </a:xfrm>
        </p:spPr>
        <p:txBody>
          <a:bodyPr/>
          <a:lstStyle/>
          <a:p>
            <a:r>
              <a:rPr lang="en-US" altLang="zh-CN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4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月</a:t>
            </a:r>
            <a:r>
              <a:rPr lang="en-US" altLang="zh-CN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25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日 </a:t>
            </a:r>
            <a:r>
              <a:rPr lang="en-US" altLang="zh-CN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Rainbow C2e/C2r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发布</a:t>
            </a:r>
          </a:p>
        </p:txBody>
      </p:sp>
      <p:pic>
        <p:nvPicPr>
          <p:cNvPr id="4" name="图片 3" descr="海报1v2"/>
          <p:cNvPicPr>
            <a:picLocks noChangeAspect="1"/>
          </p:cNvPicPr>
          <p:nvPr/>
        </p:nvPicPr>
        <p:blipFill>
          <a:blip r:embed="rId4"/>
          <a:srcRect l="20164" t="9773" r="19412" b="56407"/>
          <a:stretch>
            <a:fillRect/>
          </a:stretch>
        </p:blipFill>
        <p:spPr>
          <a:xfrm>
            <a:off x="0" y="0"/>
            <a:ext cx="824865" cy="881380"/>
          </a:xfrm>
          <a:prstGeom prst="rect">
            <a:avLst/>
          </a:prstGeom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2</a:t>
            </a:fld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 alt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Rainbow C2</a:t>
            </a:r>
            <a:endParaRPr lang="zh-CN" altLang="en-US">
              <a:latin typeface="OPPOSans B" panose="00020600040101010101" charset="-122"/>
              <a:ea typeface="OPPOSans B" panose="00020600040101010101" charset="-122"/>
              <a:cs typeface="OPPOSans B" panose="00020600040101010101" charset="-122"/>
            </a:endParaRP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将厚道传统坚持到底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5" name="图片 4" descr="I:\我的手机\图片\PPT手机 概念机大赏\Rainbow C series\Rainbow C2\Rainbow C2-C2s-C2t-C2Pro\v2\面板排列\白-加壁纸-夏岸蓝-星海紫.png白-加壁纸-夏岸蓝-星海紫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77475" y="163195"/>
            <a:ext cx="1859915" cy="399669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6" name="图片 5" descr="I:\我的手机\图片\PPT手机 概念机大赏\Rainbow C series\Rainbow C2\Rainbow C2-C2s-C2t-C2Pro\v2\面板排列\黑-加壁纸-金属灰-梦幻卡其.png黑-加壁纸-金属灰-梦幻卡其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638540" y="939165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9" name="图片 8" descr="I:\我的手机\图片\PPT手机 概念机大赏\Rainbow C series\Rainbow C2\Rainbow C2-C2s-C2t-C2Pro\v2\面板排列\黑-加壁纸-夏岸蓝-星海紫.png黑-加壁纸-夏岸蓝-星海紫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5166360" y="366395"/>
            <a:ext cx="1859915" cy="399415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0" name="图片 9" descr="I:\我的手机\图片\PPT手机 概念机大赏\Rainbow C series\Rainbow C2\Rainbow C2-C2s-C2t-C2Pro\v2\面板排列\白-加壁纸-金属灰-[梦幻卡其].png白-加壁纸-金属灰-[梦幻卡其]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6894195" y="0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1" name="图片 10" descr="I:\我的手机\图片\PPT手机 概念机大赏\Rainbow C series\Rainbow C2\Rainbow C2-C2s-C2t-C2Pro\v2\背板组合\夏岸蓝.png夏岸蓝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9048115" y="2071370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3" name="图片 12" descr="I:\我的手机\图片\PPT手机 概念机大赏\Rainbow C series\Rainbow C2\Rainbow C2-C2s-C2t-C2Pro\v2\背板组合\金属灰.png金属灰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0796270" y="3187065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2" name="图片 1" descr="I:\我的手机\图片\PPT手机 概念机大赏\Rainbow C series\Rainbow C2\Rainbow C2-C2s-C2t-C2Pro\v2\背板组合\星海紫.png星海紫"/>
          <p:cNvPicPr>
            <a:picLocks noChangeAspect="1"/>
          </p:cNvPicPr>
          <p:nvPr/>
        </p:nvPicPr>
        <p:blipFill>
          <a:blip r:embed="rId11"/>
          <a:srcRect/>
          <a:stretch>
            <a:fillRect/>
          </a:stretch>
        </p:blipFill>
        <p:spPr>
          <a:xfrm>
            <a:off x="7505065" y="3502025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5" name="图片 14" descr="I:\我的手机\图片\PPT手机 概念机大赏\Rainbow C series\Rainbow C2\Rainbow C2-C2s-C2t-C2Pro\v2\背板组合\梦幻卡其.png梦幻卡其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6026785" y="2838450"/>
            <a:ext cx="1859915" cy="399097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8" name="文本占位符 1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828675" y="3317875"/>
            <a:ext cx="4160520" cy="2515235"/>
            <a:chOff x="1305" y="5225"/>
            <a:chExt cx="6552" cy="3961"/>
          </a:xfrm>
        </p:grpSpPr>
        <p:sp>
          <p:nvSpPr>
            <p:cNvPr id="19" name="文本框 18"/>
            <p:cNvSpPr txBox="1"/>
            <p:nvPr/>
          </p:nvSpPr>
          <p:spPr>
            <a:xfrm>
              <a:off x="1305" y="5225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6+64G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305" y="6008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999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721" y="5225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6+128G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721" y="6008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1199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305" y="719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8+128G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05" y="7976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1399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721" y="719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8+256G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722" y="7976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1699</a:t>
              </a: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828675" y="1765300"/>
            <a:ext cx="39020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1233p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高刷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LCD</a:t>
            </a:r>
          </a:p>
          <a:p>
            <a:pPr marL="342900" indent="-342900">
              <a:buFont typeface="Wingdings" panose="05000000000000000000" charset="0"/>
              <a:buChar char="u"/>
            </a:pP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5000mAh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电池</a:t>
            </a:r>
            <a:r>
              <a:rPr lang="en-US" altLang="zh-CN" sz="2400" baseline="300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1</a:t>
            </a:r>
            <a:r>
              <a:rPr lang="zh-CN" altLang="en-US" sz="2400" baseline="300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 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45w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快充</a:t>
            </a:r>
          </a:p>
          <a:p>
            <a:pPr marL="342900" indent="-342900">
              <a:buFont typeface="Wingdings" panose="05000000000000000000" charset="0"/>
              <a:buChar char="u"/>
            </a:pP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对称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1217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双扬声器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28675" y="2838450"/>
            <a:ext cx="4159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天极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820 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太极电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7nm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制程</a:t>
            </a:r>
          </a:p>
        </p:txBody>
      </p:sp>
      <p:sp>
        <p:nvSpPr>
          <p:cNvPr id="31" name="圆角矩形 30"/>
          <p:cNvSpPr/>
          <p:nvPr/>
        </p:nvSpPr>
        <p:spPr>
          <a:xfrm>
            <a:off x="4204970" y="693420"/>
            <a:ext cx="447040" cy="2457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ln/>
              <a:solidFill>
                <a:schemeClr val="tx1"/>
              </a:solidFill>
              <a:effectLst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126230" y="633730"/>
            <a:ext cx="603885" cy="365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75">
                <a:solidFill>
                  <a:srgbClr val="0F1423"/>
                </a:solidFill>
                <a:latin typeface="OPPOSans M" panose="00020600040101010101" charset="-122"/>
                <a:ea typeface="OPPOSans M" panose="00020600040101010101" charset="-122"/>
              </a:rPr>
              <a:t>s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829945" y="2840990"/>
            <a:ext cx="4159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天极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1100 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太极电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6nm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</a:rPr>
              <a:t>制程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827405" y="3326765"/>
            <a:ext cx="4160520" cy="2515235"/>
            <a:chOff x="1305" y="5225"/>
            <a:chExt cx="6552" cy="3961"/>
          </a:xfrm>
        </p:grpSpPr>
        <p:sp>
          <p:nvSpPr>
            <p:cNvPr id="35" name="文本框 34"/>
            <p:cNvSpPr txBox="1"/>
            <p:nvPr/>
          </p:nvSpPr>
          <p:spPr>
            <a:xfrm>
              <a:off x="1305" y="5225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8+128G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305" y="6008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1499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721" y="5225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8+256G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721" y="6008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1799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305" y="719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 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305" y="7976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 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721" y="719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 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4722" y="7976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 </a:t>
              </a:r>
              <a:endParaRPr lang="en-US" altLang="zh-CN" sz="4400">
                <a:solidFill>
                  <a:schemeClr val="bg1"/>
                </a:solidFill>
                <a:latin typeface="OPPOSans M" panose="00020600040101010101" charset="-122"/>
                <a:ea typeface="OPPOSans M" panose="00020600040101010101" charset="-122"/>
                <a:cs typeface="Arial" panose="020B0604020202020204" pitchFamily="34" charset="0"/>
                <a:sym typeface="+mn-ea"/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4126865" y="633730"/>
            <a:ext cx="603885" cy="365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75">
                <a:solidFill>
                  <a:srgbClr val="0F1423"/>
                </a:solidFill>
                <a:latin typeface="OPPOSans M" panose="00020600040101010101" charset="-122"/>
                <a:ea typeface="OPPOSans M" panose="00020600040101010101" charset="-122"/>
              </a:rPr>
              <a:t>x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835025" y="2840990"/>
            <a:ext cx="4338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天极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1200s 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太极电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6nm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制程</a:t>
            </a:r>
            <a:endParaRPr lang="zh-CN" altLang="en-US" sz="2400">
              <a:solidFill>
                <a:schemeClr val="bg1"/>
              </a:solidFill>
              <a:latin typeface="思源宋体 CN Medium" panose="02020500000000000000" charset="-122"/>
              <a:ea typeface="思源宋体 CN Medium" panose="02020500000000000000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842000" y="3238500"/>
            <a:ext cx="309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¥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5842000" y="3238500"/>
            <a:ext cx="309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¥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5842000" y="3238500"/>
            <a:ext cx="309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>
                <a:latin typeface="Arial" panose="020B0604020202020204" pitchFamily="34" charset="0"/>
                <a:cs typeface="Arial" panose="020B0604020202020204" pitchFamily="34" charset="0"/>
              </a:rPr>
              <a:t>¥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126230" y="642620"/>
            <a:ext cx="603885" cy="365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75">
                <a:solidFill>
                  <a:srgbClr val="0F1423"/>
                </a:solidFill>
                <a:latin typeface="OPPOSans M" panose="00020600040101010101" charset="-122"/>
                <a:ea typeface="OPPOSans M" panose="00020600040101010101" charset="-122"/>
              </a:rPr>
              <a:t>Pro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843280" y="2840990"/>
            <a:ext cx="4338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charset="0"/>
              <a:buChar char="u"/>
            </a:pPr>
            <a:r>
              <a:rPr 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天极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2000T 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太极电</a:t>
            </a:r>
            <a:r>
              <a:rPr lang="en-US" altLang="zh-CN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5nm</a:t>
            </a:r>
            <a:r>
              <a:rPr lang="zh-CN" altLang="en-US" sz="2400">
                <a:solidFill>
                  <a:schemeClr val="bg1"/>
                </a:solidFill>
                <a:latin typeface="思源宋体 CN Medium" panose="02020500000000000000" charset="-122"/>
                <a:ea typeface="思源宋体 CN Medium" panose="02020500000000000000" charset="-122"/>
                <a:sym typeface="+mn-ea"/>
              </a:rPr>
              <a:t>制程</a:t>
            </a:r>
            <a:endParaRPr lang="zh-CN" altLang="en-US" sz="2400">
              <a:solidFill>
                <a:schemeClr val="bg1"/>
              </a:solidFill>
              <a:latin typeface="思源宋体 CN Medium" panose="02020500000000000000" charset="-122"/>
              <a:ea typeface="思源宋体 CN Medium" panose="02020500000000000000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824865" y="3335020"/>
            <a:ext cx="4160520" cy="2514600"/>
            <a:chOff x="4719" y="9186"/>
            <a:chExt cx="6552" cy="3960"/>
          </a:xfrm>
        </p:grpSpPr>
        <p:grpSp>
          <p:nvGrpSpPr>
            <p:cNvPr id="55" name="组合 54"/>
            <p:cNvGrpSpPr/>
            <p:nvPr/>
          </p:nvGrpSpPr>
          <p:grpSpPr>
            <a:xfrm>
              <a:off x="4719" y="9186"/>
              <a:ext cx="6552" cy="3961"/>
              <a:chOff x="1305" y="5225"/>
              <a:chExt cx="6552" cy="3961"/>
            </a:xfrm>
          </p:grpSpPr>
          <p:sp>
            <p:nvSpPr>
              <p:cNvPr id="57" name="文本框 56"/>
              <p:cNvSpPr txBox="1"/>
              <p:nvPr/>
            </p:nvSpPr>
            <p:spPr>
              <a:xfrm>
                <a:off x="1305" y="6008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1799</a:t>
                </a: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4721" y="5225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8+256G</a:t>
                </a: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721" y="6008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1999</a:t>
                </a: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1305" y="7193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12+256G </a:t>
                </a: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1305" y="7976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2399</a:t>
                </a:r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4721" y="7193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 </a:t>
                </a: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4722" y="7976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 </a:t>
                </a:r>
                <a:endPara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77" name="文本框 76"/>
            <p:cNvSpPr txBox="1"/>
            <p:nvPr/>
          </p:nvSpPr>
          <p:spPr>
            <a:xfrm>
              <a:off x="4722" y="9200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8+128G </a:t>
              </a: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779780" y="3314065"/>
            <a:ext cx="4160520" cy="2514600"/>
            <a:chOff x="4719" y="9186"/>
            <a:chExt cx="6552" cy="3960"/>
          </a:xfrm>
        </p:grpSpPr>
        <p:grpSp>
          <p:nvGrpSpPr>
            <p:cNvPr id="80" name="组合 79"/>
            <p:cNvGrpSpPr/>
            <p:nvPr/>
          </p:nvGrpSpPr>
          <p:grpSpPr>
            <a:xfrm>
              <a:off x="4719" y="9186"/>
              <a:ext cx="6552" cy="3961"/>
              <a:chOff x="1305" y="5225"/>
              <a:chExt cx="6552" cy="3961"/>
            </a:xfrm>
          </p:grpSpPr>
          <p:sp>
            <p:nvSpPr>
              <p:cNvPr id="81" name="文本框 80"/>
              <p:cNvSpPr txBox="1"/>
              <p:nvPr/>
            </p:nvSpPr>
            <p:spPr>
              <a:xfrm>
                <a:off x="1305" y="6008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2499</a:t>
                </a: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4721" y="5225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8+256G</a:t>
                </a:r>
              </a:p>
            </p:txBody>
          </p:sp>
          <p:sp>
            <p:nvSpPr>
              <p:cNvPr id="83" name="文本框 82"/>
              <p:cNvSpPr txBox="1"/>
              <p:nvPr/>
            </p:nvSpPr>
            <p:spPr>
              <a:xfrm>
                <a:off x="4721" y="6008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2699</a:t>
                </a:r>
              </a:p>
            </p:txBody>
          </p:sp>
          <p:sp>
            <p:nvSpPr>
              <p:cNvPr id="84" name="文本框 83"/>
              <p:cNvSpPr txBox="1"/>
              <p:nvPr/>
            </p:nvSpPr>
            <p:spPr>
              <a:xfrm>
                <a:off x="1305" y="7193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12+256G </a:t>
                </a:r>
              </a:p>
            </p:txBody>
          </p:sp>
          <p:sp>
            <p:nvSpPr>
              <p:cNvPr id="85" name="文本框 84"/>
              <p:cNvSpPr txBox="1"/>
              <p:nvPr/>
            </p:nvSpPr>
            <p:spPr>
              <a:xfrm>
                <a:off x="1305" y="7976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¥</a:t>
                </a:r>
                <a:r>
                  <a:rPr lang="en-US" altLang="zh-CN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2999</a:t>
                </a:r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4721" y="7193"/>
                <a:ext cx="3136" cy="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>
                    <a:solidFill>
                      <a:schemeClr val="bg1"/>
                    </a:solidFill>
                    <a:latin typeface="霞鹜文楷" charset="-122"/>
                    <a:ea typeface="霞鹜文楷" charset="-122"/>
                    <a:cs typeface="Arial" panose="020B0604020202020204" pitchFamily="34" charset="0"/>
                  </a:rPr>
                  <a:t> </a:t>
                </a:r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4722" y="7976"/>
                <a:ext cx="3135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400">
                    <a:solidFill>
                      <a:schemeClr val="bg1"/>
                    </a:solidFill>
                    <a:latin typeface="OPPOSans M" panose="00020600040101010101" charset="-122"/>
                    <a:ea typeface="OPPOSans M" panose="00020600040101010101" charset="-122"/>
                    <a:cs typeface="Arial" panose="020B0604020202020204" pitchFamily="34" charset="0"/>
                    <a:sym typeface="+mn-ea"/>
                  </a:rPr>
                  <a:t> </a:t>
                </a:r>
                <a:endPara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endParaRPr>
              </a:p>
            </p:txBody>
          </p:sp>
        </p:grpSp>
        <p:sp>
          <p:nvSpPr>
            <p:cNvPr id="88" name="文本框 87"/>
            <p:cNvSpPr txBox="1"/>
            <p:nvPr/>
          </p:nvSpPr>
          <p:spPr>
            <a:xfrm>
              <a:off x="4722" y="9200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8+128G </a:t>
              </a:r>
            </a:p>
          </p:txBody>
        </p:sp>
      </p:grpSp>
      <p:sp>
        <p:nvSpPr>
          <p:cNvPr id="89" name="文本框 88"/>
          <p:cNvSpPr txBox="1"/>
          <p:nvPr/>
        </p:nvSpPr>
        <p:spPr>
          <a:xfrm>
            <a:off x="828675" y="6138545"/>
            <a:ext cx="52819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1.5000mAh(typ)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500"/>
                            </p:stCondLst>
                            <p:childTnLst>
                              <p:par>
                                <p:cTn id="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31" grpId="0" animBg="1"/>
      <p:bldP spid="32" grpId="0"/>
      <p:bldP spid="32" grpId="1"/>
      <p:bldP spid="33" grpId="0"/>
      <p:bldP spid="33" grpId="1"/>
      <p:bldP spid="33" grpId="2"/>
      <p:bldP spid="52" grpId="0"/>
      <p:bldP spid="52" grpId="1"/>
      <p:bldP spid="53" grpId="0"/>
      <p:bldP spid="53" grpId="1"/>
      <p:bldP spid="53" grpId="2"/>
      <p:bldP spid="67" grpId="0"/>
      <p:bldP spid="68" grpId="0"/>
      <p:bldP spid="68" grpId="1"/>
      <p:bldP spid="89" grpId="0"/>
      <p:bldP spid="8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550035"/>
            <a:ext cx="6265545" cy="436308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金属后盖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+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金属边框</a:t>
            </a:r>
          </a:p>
          <a:p>
            <a:pPr>
              <a:buFont typeface="Arial" panose="020B0604020202020204" pitchFamily="34" charset="0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3840x2400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定制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8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英寸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/11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英寸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LCD</a:t>
            </a:r>
          </a:p>
          <a:p>
            <a:pPr>
              <a:buFont typeface="Arial" panose="020B0604020202020204" pitchFamily="34" charset="0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120Hz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刷新率，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1~120Hz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智能切换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对称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1217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四扬声器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+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双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X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轴线性马达</a:t>
            </a:r>
          </a:p>
          <a:p>
            <a:pPr>
              <a:buFont typeface="Arial" panose="020B0604020202020204" pitchFamily="34" charset="0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7000mAh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2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/8000mAh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3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电池 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45w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快充</a:t>
            </a:r>
          </a:p>
          <a:p>
            <a:pPr>
              <a:buFont typeface="Arial" panose="020B0604020202020204" pitchFamily="34" charset="0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ip53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生活防泼溅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4</a:t>
            </a:r>
            <a:endParaRPr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全系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24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个月质保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Rainbow Zest 1 Pro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将超能视觉坚持到底</a:t>
            </a:r>
          </a:p>
        </p:txBody>
      </p:sp>
      <p:pic>
        <p:nvPicPr>
          <p:cNvPr id="12" name="图片 11" descr="I:\我的手机\图片\PPT手机 概念机大赏\Rainbow Zest Series\Rainbow Zest 1 Pro\Rainbow Zest 1 Pro 金属白.pngRainbow Zest 1 Pro 金属白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5400000">
            <a:off x="5926455" y="1760855"/>
            <a:ext cx="6611620" cy="42767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828675" y="5434965"/>
            <a:ext cx="52819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可关闭智能切换；后期可能通过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OTA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开放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144Hz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，需探索模式及以上开启</a:t>
            </a:r>
            <a:endParaRPr lang="en-US" sz="1200">
              <a:solidFill>
                <a:schemeClr val="bg1"/>
              </a:solidFill>
              <a:latin typeface="思源宋体 CN" panose="02020400000000000000" charset="-122"/>
              <a:ea typeface="思源宋体 CN" panose="02020400000000000000" charset="-122"/>
            </a:endParaRPr>
          </a:p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2.Rainbow Zest 1 Pro 8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英寸版本搭配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7000mAh(typ)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电池</a:t>
            </a:r>
            <a:endParaRPr lang="en-US" sz="1200">
              <a:solidFill>
                <a:schemeClr val="bg1"/>
              </a:solidFill>
              <a:latin typeface="思源宋体 CN" panose="02020400000000000000" charset="-122"/>
              <a:ea typeface="思源宋体 CN" panose="02020400000000000000" charset="-122"/>
            </a:endParaRPr>
          </a:p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3.Rainbow Zest 1 Pro 11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英寸版本搭配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8000mAh(typ)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电池</a:t>
            </a:r>
            <a:endParaRPr lang="en-US" sz="1200">
              <a:solidFill>
                <a:schemeClr val="bg1"/>
              </a:solidFill>
              <a:latin typeface="思源宋体 CN" panose="02020400000000000000" charset="-122"/>
              <a:ea typeface="思源宋体 CN" panose="02020400000000000000" charset="-122"/>
            </a:endParaRPr>
          </a:p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4.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人为造成的进水损坏，恕不予保修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5.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包括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Rainbow Zest 1c/1/1s/1 Pro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328285" y="-241935"/>
            <a:ext cx="7719695" cy="8192770"/>
            <a:chOff x="12449" y="2531"/>
            <a:chExt cx="8292" cy="8379"/>
          </a:xfrm>
        </p:grpSpPr>
        <p:pic>
          <p:nvPicPr>
            <p:cNvPr id="15" name="图片 14" descr="I:\我的手机\图片\PPT手机 概念机大赏\素材系列\天玑\IMG_20210429_113922_592.jpgIMG_20210429_113922_592"/>
            <p:cNvPicPr>
              <a:picLocks noChangeAspect="1"/>
            </p:cNvPicPr>
            <p:nvPr/>
          </p:nvPicPr>
          <p:blipFill>
            <a:blip r:embed="rId4"/>
            <a:srcRect t="29134" b="14028"/>
            <a:stretch>
              <a:fillRect/>
            </a:stretch>
          </p:blipFill>
          <p:spPr>
            <a:xfrm>
              <a:off x="12449" y="2531"/>
              <a:ext cx="8292" cy="8379"/>
            </a:xfrm>
            <a:prstGeom prst="rect">
              <a:avLst/>
            </a:prstGeom>
            <a:gradFill flip="none">
              <a:gsLst>
                <a:gs pos="37000">
                  <a:schemeClr val="accent1">
                    <a:lumMod val="5000"/>
                    <a:lumOff val="95000"/>
                    <a:alpha val="0"/>
                  </a:schemeClr>
                </a:gs>
                <a:gs pos="82000">
                  <a:schemeClr val="bg1">
                    <a:alpha val="35000"/>
                  </a:schemeClr>
                </a:gs>
              </a:gsLst>
              <a:lin ang="16200000" scaled="0"/>
            </a:gradFill>
            <a:ln>
              <a:solidFill>
                <a:srgbClr val="000000">
                  <a:alpha val="0"/>
                </a:srgbClr>
              </a:solidFill>
            </a:ln>
            <a:effectLst>
              <a:softEdge rad="1270000"/>
            </a:effectLst>
          </p:spPr>
        </p:pic>
        <p:sp>
          <p:nvSpPr>
            <p:cNvPr id="2" name="矩形 1"/>
            <p:cNvSpPr/>
            <p:nvPr/>
          </p:nvSpPr>
          <p:spPr>
            <a:xfrm>
              <a:off x="16261" y="6282"/>
              <a:ext cx="705" cy="68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6488" y="6741"/>
              <a:ext cx="716" cy="2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1200" b="1">
                  <a:ln w="12700">
                    <a:solidFill>
                      <a:schemeClr val="tx2">
                        <a:lumMod val="75000"/>
                      </a:schemeClr>
                    </a:solidFill>
                    <a:prstDash val="solid"/>
                  </a:ln>
                  <a:pattFill prst="dkUpDiag">
                    <a:fgClr>
                      <a:schemeClr val="tx2"/>
                    </a:fgClr>
                    <a:bgClr>
                      <a:schemeClr val="tx2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tx2">
                        <a:lumMod val="75000"/>
                      </a:schemeClr>
                    </a:outerShdw>
                  </a:effectLst>
                  <a:latin typeface="OPPOSans M" panose="00020600040101010101" charset="-122"/>
                  <a:ea typeface="OPPOSans M" panose="00020600040101010101" charset="-122"/>
                </a:rPr>
                <a:t>5G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170" y="6738"/>
              <a:ext cx="740" cy="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>
                  <a:latin typeface="站酷酷黑" panose="02010600030101010101" charset="-122"/>
                  <a:ea typeface="站酷酷黑" panose="02010600030101010101" charset="-122"/>
                </a:rPr>
                <a:t>天龙</a:t>
              </a:r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不一样的选择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28675" y="5861685"/>
            <a:ext cx="528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数据来自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Geekbench5</a:t>
            </a:r>
          </a:p>
          <a:p>
            <a:r>
              <a:rPr 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2.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配图来自微博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@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  <a:sym typeface="+mn-ea"/>
              </a:rPr>
              <a:t>联发科技官方微博</a:t>
            </a:r>
            <a:endParaRPr lang="zh-CN" altLang="en-US" sz="1200">
              <a:solidFill>
                <a:schemeClr val="bg1"/>
              </a:solidFill>
              <a:latin typeface="思源宋体 CN" panose="02020400000000000000" charset="-122"/>
              <a:ea typeface="思源宋体 CN" panose="020204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844280" y="3400425"/>
            <a:ext cx="57277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思源宋体 CN Medium" panose="02020500000000000000" charset="-122"/>
                <a:ea typeface="思源宋体 CN Medium" panose="02020500000000000000" charset="-122"/>
              </a:rPr>
              <a:t>8cx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844280" y="3626485"/>
            <a:ext cx="58737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>
                <a:latin typeface="站酷酷黑" panose="02010600030101010101" charset="-122"/>
                <a:ea typeface="站酷酷黑" panose="02010600030101010101" charset="-122"/>
              </a:rPr>
              <a:t>GEN3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天龙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8cx gen3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处理器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单核性能为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888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的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87.29%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多核性能为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888</a:t>
            </a: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的</a:t>
            </a: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132.92%</a:t>
            </a:r>
            <a:r>
              <a:rPr lang="en-US" altLang="zh-CN" sz="24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搭配自研多核融合调度算法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给您一个不一样的选择</a:t>
            </a:r>
          </a:p>
        </p:txBody>
      </p:sp>
      <p:sp>
        <p:nvSpPr>
          <p:cNvPr id="14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将强大素质坚持到底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I:\我的手机\图片\PPT手机 概念机大赏\Rainbow Zest Series\Rainbow Zest 1c-1-1s\Sunshine GPad 1正面黑.pngSunshine GPad 1正面黑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5400000">
            <a:off x="6510655" y="-8255"/>
            <a:ext cx="6609080" cy="42767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9" name="图片 8" descr="I:\我的手机\图片\PPT手机 概念机大赏\Rainbow Zest Series\Rainbow Zest 1c-1-1s\Sunshine GPad 1正面白.pngSunshine GPad 1正面白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5400000">
            <a:off x="5252720" y="1414780"/>
            <a:ext cx="6609080" cy="42767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Rainbow Zest 1 Pro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将超能视觉坚持到底</a:t>
            </a:r>
          </a:p>
        </p:txBody>
      </p:sp>
      <p:pic>
        <p:nvPicPr>
          <p:cNvPr id="12" name="图片 11" descr="I:\我的手机\图片\PPT手机 概念机大赏\Rainbow Zest Series\Rainbow Zest 1 Pro\Rainbow Zest 1 Pro 金属白.pngRainbow Zest 1 Pro 金属白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5400000">
            <a:off x="5926455" y="2263775"/>
            <a:ext cx="6611620" cy="42767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23</a:t>
            </a:fld>
            <a:endParaRPr lang="zh-CN" altLang="en-US"/>
          </a:p>
        </p:txBody>
      </p:sp>
      <p:pic>
        <p:nvPicPr>
          <p:cNvPr id="2" name="图片 1" descr="I:\我的手机\图片\PPT手机 概念机大赏\Rainbow Zest Series\Rainbow Zest 1 Pro\Rainbow Zest 1 Pro 金属黑.pngRainbow Zest 1 Pro 金属黑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5400000">
            <a:off x="4943475" y="5219700"/>
            <a:ext cx="6610350" cy="42767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5" name="图片 4" descr="I:\我的手机\图片\PPT手机 概念机大赏\Rainbow Zest Series\Rainbow Zest 1 Pro\Rainbow Zest 1 Pro 金属蓝.pngRainbow Zest 1 Pro 金属蓝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 rot="5400000">
            <a:off x="8576310" y="3803968"/>
            <a:ext cx="6610350" cy="427609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grpSp>
        <p:nvGrpSpPr>
          <p:cNvPr id="11" name="组合 10"/>
          <p:cNvGrpSpPr/>
          <p:nvPr/>
        </p:nvGrpSpPr>
        <p:grpSpPr>
          <a:xfrm>
            <a:off x="1832610" y="1537970"/>
            <a:ext cx="4160520" cy="2515235"/>
            <a:chOff x="1228" y="5219"/>
            <a:chExt cx="6552" cy="3961"/>
          </a:xfrm>
        </p:grpSpPr>
        <p:sp>
          <p:nvSpPr>
            <p:cNvPr id="81" name="文本框 80"/>
            <p:cNvSpPr txBox="1"/>
            <p:nvPr/>
          </p:nvSpPr>
          <p:spPr>
            <a:xfrm>
              <a:off x="1228" y="6002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2499</a:t>
              </a: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4644" y="5219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8+256G</a:t>
              </a: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4644" y="6002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2799</a:t>
              </a: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1228" y="7187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12+256G </a:t>
              </a: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1228" y="7970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3299</a:t>
              </a: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644" y="7187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12+512G </a:t>
              </a: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4645" y="7970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¥3699</a:t>
              </a: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231" y="523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6+128G 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834515" y="4053205"/>
            <a:ext cx="4160520" cy="2515235"/>
            <a:chOff x="1228" y="5219"/>
            <a:chExt cx="6552" cy="3961"/>
          </a:xfrm>
        </p:grpSpPr>
        <p:sp>
          <p:nvSpPr>
            <p:cNvPr id="25" name="文本框 24"/>
            <p:cNvSpPr txBox="1"/>
            <p:nvPr/>
          </p:nvSpPr>
          <p:spPr>
            <a:xfrm>
              <a:off x="1228" y="6002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2799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644" y="5219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8+256G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4644" y="6002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3199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28" y="7187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12+256G 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228" y="7970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3499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644" y="7187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12+512G 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645" y="7970"/>
              <a:ext cx="3135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¥3</a:t>
              </a:r>
              <a:r>
                <a:rPr lang="en-US" altLang="zh-CN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9</a:t>
              </a:r>
              <a:r>
                <a:rPr lang="zh-CN" altLang="en-US" sz="4400">
                  <a:solidFill>
                    <a:schemeClr val="bg1"/>
                  </a:solidFill>
                  <a:latin typeface="OPPOSans M" panose="00020600040101010101" charset="-122"/>
                  <a:ea typeface="OPPOSans M" panose="00020600040101010101" charset="-122"/>
                  <a:cs typeface="Arial" panose="020B0604020202020204" pitchFamily="34" charset="0"/>
                  <a:sym typeface="+mn-ea"/>
                </a:rPr>
                <a:t>99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231" y="5233"/>
              <a:ext cx="313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>
                  <a:solidFill>
                    <a:schemeClr val="bg1"/>
                  </a:solidFill>
                  <a:latin typeface="霞鹜文楷" charset="-122"/>
                  <a:ea typeface="霞鹜文楷" charset="-122"/>
                  <a:cs typeface="Arial" panose="020B0604020202020204" pitchFamily="34" charset="0"/>
                </a:rPr>
                <a:t>6+128G </a:t>
              </a:r>
            </a:p>
          </p:txBody>
        </p:sp>
      </p:grpSp>
      <p:sp>
        <p:nvSpPr>
          <p:cNvPr id="33" name="上凸带形 32"/>
          <p:cNvSpPr/>
          <p:nvPr/>
        </p:nvSpPr>
        <p:spPr>
          <a:xfrm rot="5400000">
            <a:off x="128270" y="2400300"/>
            <a:ext cx="2151380" cy="751205"/>
          </a:xfrm>
          <a:prstGeom prst="ribbon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970280" y="2561590"/>
            <a:ext cx="551815" cy="7791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latin typeface="霞鹜文楷" charset="-122"/>
                <a:ea typeface="霞鹜文楷" charset="-122"/>
                <a:cs typeface="霞鹜文楷" charset="-122"/>
              </a:rPr>
              <a:t>英寸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1087755" y="2268855"/>
            <a:ext cx="3892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OPPOSans B" panose="00020600040101010101" charset="-122"/>
                <a:ea typeface="OPPOSans B" panose="00020600040101010101" charset="-122"/>
              </a:rPr>
              <a:t>8</a:t>
            </a:r>
          </a:p>
        </p:txBody>
      </p:sp>
      <p:sp>
        <p:nvSpPr>
          <p:cNvPr id="37" name="上凸带形 36"/>
          <p:cNvSpPr/>
          <p:nvPr/>
        </p:nvSpPr>
        <p:spPr>
          <a:xfrm rot="5400000">
            <a:off x="128270" y="4862830"/>
            <a:ext cx="2151380" cy="751205"/>
          </a:xfrm>
          <a:prstGeom prst="ribbon2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970280" y="5024120"/>
            <a:ext cx="551815" cy="7791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>
                <a:latin typeface="霞鹜文楷" charset="-122"/>
                <a:ea typeface="霞鹜文楷" charset="-122"/>
                <a:cs typeface="霞鹜文楷" charset="-122"/>
              </a:rPr>
              <a:t>英寸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1045845" y="4731385"/>
            <a:ext cx="4349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OPPOSans B" panose="00020600040101010101" charset="-122"/>
                <a:ea typeface="OPPOSans B" panose="00020600040101010101" charset="-122"/>
              </a:rPr>
              <a:t>11</a:t>
            </a: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0800" y="3934760"/>
            <a:ext cx="7768800" cy="766800"/>
          </a:xfrm>
        </p:spPr>
        <p:txBody>
          <a:bodyPr>
            <a:normAutofit fontScale="90000"/>
          </a:bodyPr>
          <a:lstStyle/>
          <a:p>
            <a:r>
              <a:rPr lang="zh-CN" altLang="en-US" sz="4890">
                <a:latin typeface="OPPOSans B" panose="00020600040101010101" charset="-122"/>
                <a:ea typeface="OPPOSans B" panose="00020600040101010101" charset="-122"/>
              </a:rPr>
              <a:t>感谢大家的支持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我们下次再见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6" name="图片 5" descr="海报1v2"/>
          <p:cNvPicPr>
            <a:picLocks noChangeAspect="1"/>
          </p:cNvPicPr>
          <p:nvPr/>
        </p:nvPicPr>
        <p:blipFill>
          <a:blip r:embed="rId4"/>
          <a:srcRect l="20164" t="9773" r="19412" b="56407"/>
          <a:stretch>
            <a:fillRect/>
          </a:stretch>
        </p:blipFill>
        <p:spPr>
          <a:xfrm>
            <a:off x="1990725" y="885825"/>
            <a:ext cx="2442845" cy="26111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r>
              <a:rPr lang="zh-CN" altLang="en-US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在一款入门级手机中</a:t>
            </a:r>
          </a:p>
          <a:p>
            <a:r>
              <a:rPr lang="zh-CN" altLang="en-US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您可以看到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指纹识别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1080p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屏幕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……</a:t>
            </a:r>
          </a:p>
          <a:p>
            <a:pPr>
              <a:buFont typeface="Arial" panose="020B0604020202020204" pitchFamily="34" charset="0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Rainbow C2e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，十足诚信之作</a:t>
            </a:r>
          </a:p>
          <a:p>
            <a:pPr>
              <a:buFont typeface="Arial" panose="020B0604020202020204" pitchFamily="34" charset="0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推动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5G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前沿技术全面普及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 altLang="zh-CN">
                <a:latin typeface="OPPOSans B" panose="00020600040101010101" charset="-122"/>
                <a:ea typeface="OPPOSans B" panose="00020600040101010101" charset="-122"/>
              </a:rPr>
              <a:t>Rainbow C2e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将五星高品质坚持到底</a:t>
            </a:r>
          </a:p>
        </p:txBody>
      </p:sp>
      <p:pic>
        <p:nvPicPr>
          <p:cNvPr id="9" name="图片 8" descr="Rainbow C2e 背面 幻光蓝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9840" y="362585"/>
            <a:ext cx="1278890" cy="26650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0" name="图片 9" descr="I:\我的手机\图片\PPT手机 概念机大赏\Rainbow C series\Rainbow C2\Rainbow C2e-C2r\Rainbow C2e\Rainbow C2e 背面 冷光银.pngRainbow C2e 背面 冷光银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528050" y="117475"/>
            <a:ext cx="127889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2" name="图片 11" descr="I:\我的手机\图片\PPT手机 概念机大赏\Rainbow C series\Rainbow C2\Rainbow C2e-C2r\Rainbow C2e\Rainbow C2e 背面 林光翠.pngRainbow C2e 背面 林光翠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271000" y="1096645"/>
            <a:ext cx="127889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3" name="图片 12" descr="I:\我的手机\图片\PPT手机 概念机大赏\Rainbow C series\Rainbow C2\Rainbow C2e-C2r\Rainbow C2e\Rainbow C2e 背面 暮光黑.pngRainbow C2e 背面 暮光黑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5673725" y="593725"/>
            <a:ext cx="127889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5" name="图片 14" descr="I:\我的手机\图片\PPT手机 概念机大赏\Rainbow C series\Rainbow C2\Rainbow C2e-C2r\Rainbow C2e\Rainbow C2e 正面 暮光黑 加壁纸.pngRainbow C2e 正面 暮光黑 加壁纸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6631940" y="1457325"/>
            <a:ext cx="127889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1" name="图片 10" descr="I:\我的手机\图片\PPT手机 概念机大赏\Rainbow C series\Rainbow C2\Rainbow C2e-C2r\Rainbow C2e\Rainbow C2e 正面 冷光银 加壁纸.pngRainbow C2e 正面 冷光银 加壁纸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0351770" y="885825"/>
            <a:ext cx="127889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550660" y="4374515"/>
            <a:ext cx="86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3+32G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910830" y="4374515"/>
            <a:ext cx="86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4+64G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9271000" y="4374515"/>
            <a:ext cx="86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6+64G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631170" y="4374515"/>
            <a:ext cx="1072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6+128G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167755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499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52856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599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88873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699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035177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799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1080p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屏幕，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90Hz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刷新率</a:t>
            </a:r>
          </a:p>
          <a:p>
            <a:pPr>
              <a:buFont typeface="Arial" panose="020B0604020202020204" pitchFamily="34" charset="0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升降全面屏，拒绝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“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前窗摆孔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”</a:t>
            </a:r>
          </a:p>
          <a:p>
            <a:pPr>
              <a:buFont typeface="Arial" panose="020B0604020202020204" pitchFamily="34" charset="0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5000mAh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大电池</a:t>
            </a:r>
            <a:r>
              <a:rPr lang="en-US" altLang="zh-CN" sz="20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1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，拒绝续航焦虑</a:t>
            </a:r>
          </a:p>
          <a:p>
            <a:pPr>
              <a:buFont typeface="Arial" panose="020B0604020202020204" pitchFamily="34" charset="0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田鸡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720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处理器，性能领先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42.8%</a:t>
            </a:r>
            <a:r>
              <a:rPr lang="en-US" altLang="zh-CN" sz="2000" baseline="30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2</a:t>
            </a:r>
            <a:endParaRPr sz="20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>
              <a:buFont typeface="Arial" panose="020B0604020202020204" pitchFamily="34" charset="0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……</a:t>
            </a:r>
            <a:endParaRPr sz="20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>
              <a:buFont typeface="Arial" panose="020B0604020202020204" pitchFamily="34" charset="0"/>
            </a:pP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Rainbow C2r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，百元机皇</a:t>
            </a:r>
          </a:p>
          <a:p>
            <a:pPr>
              <a:buFont typeface="Arial" panose="020B0604020202020204" pitchFamily="34" charset="0"/>
            </a:pP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推动</a:t>
            </a:r>
            <a:r>
              <a:rPr lang="en-US" altLang="zh-CN"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5G</a:t>
            </a:r>
            <a:r>
              <a:rPr sz="20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前沿技术全面普及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 altLang="zh-CN">
                <a:latin typeface="OPPOSans B" panose="00020600040101010101" charset="-122"/>
                <a:ea typeface="OPPOSans B" panose="00020600040101010101" charset="-122"/>
              </a:rPr>
              <a:t>Rainbow C2r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将五星高品质坚持到底</a:t>
            </a:r>
          </a:p>
        </p:txBody>
      </p:sp>
      <p:pic>
        <p:nvPicPr>
          <p:cNvPr id="9" name="图片 8" descr="I:\我的手机\图片\PPT手机 概念机大赏\Rainbow C series\Rainbow C2\Rainbow C2e-C2r\Rainbow C2r\Rainbow C2r 背面 墨香黑.pngRainbow C2r 背面 墨香黑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523605" y="593725"/>
            <a:ext cx="1272540" cy="26650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0" name="图片 9" descr="I:\我的手机\图片\PPT手机 概念机大赏\Rainbow C series\Rainbow C2\Rainbow C2e-C2r\Rainbow C2r\Rainbow C2r 背面 凝露灰.pngRainbow C2r 背面 凝露灰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0206355" y="594995"/>
            <a:ext cx="127127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2" name="图片 11" descr="I:\我的手机\图片\PPT手机 概念机大赏\Rainbow C series\Rainbow C2\Rainbow C2e-C2r\Rainbow C2r\Rainbow C2r 正面 凝露灰 加听筒加升降 加壁纸.pngRainbow C2r 正面 凝露灰 加听筒加升降 加壁纸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377998" y="1329055"/>
            <a:ext cx="1205865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5" name="图片 14" descr="I:\我的手机\图片\PPT手机 概念机大赏\Rainbow C series\Rainbow C2\Rainbow C2e-C2r\Rainbow C2r\Rainbow C2r 背面 极光蓝.pngRainbow C2r 背面 极光蓝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6998335" y="1329055"/>
            <a:ext cx="1271270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1" name="图片 10" descr="I:\我的手机\图片\PPT手机 概念机大赏\Rainbow C series\Rainbow C2\Rainbow C2e-C2r\Rainbow C2r\Rainbow C2r 正面 墨香黑 加听筒加升降 加壁纸.pngRainbow C2r 正面 墨香黑 加听筒加升降 加壁纸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690168" y="1737360"/>
            <a:ext cx="1205865" cy="266382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550660" y="4374515"/>
            <a:ext cx="86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4+64G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910830" y="4374515"/>
            <a:ext cx="865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6+64G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9215120" y="4374515"/>
            <a:ext cx="977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6+128G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631170" y="4374515"/>
            <a:ext cx="1072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8+128G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167755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799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52856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899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88873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999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0351770" y="4875530"/>
            <a:ext cx="1630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¥</a:t>
            </a:r>
            <a:r>
              <a:rPr lang="en-US" altLang="zh-CN" sz="3600">
                <a:solidFill>
                  <a:schemeClr val="bg1"/>
                </a:solidFill>
                <a:latin typeface="OPPOSans H" panose="00020600040101010101" charset="-122"/>
                <a:ea typeface="OPPOSans H" panose="00020600040101010101" charset="-122"/>
                <a:cs typeface="Arial" panose="020B0604020202020204" pitchFamily="34" charset="0"/>
              </a:rPr>
              <a:t>1199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28675" y="5723255"/>
            <a:ext cx="5281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1.5000mAh(typ)</a:t>
            </a:r>
          </a:p>
          <a:p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2.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数据来自</a:t>
            </a:r>
            <a:r>
              <a:rPr lang="en-US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Geekbench4,Sunshine Tech</a:t>
            </a:r>
            <a:r>
              <a:rPr lang="zh-CN" altLang="en-US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拥有对本</a:t>
            </a:r>
            <a:r>
              <a:rPr lang="zh-CN" altLang="zh-CN" sz="1200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数字的解释权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9510" y="989965"/>
            <a:ext cx="10219055" cy="2570480"/>
          </a:xfrm>
        </p:spPr>
        <p:txBody>
          <a:bodyPr/>
          <a:lstStyle/>
          <a:p>
            <a:pPr algn="ctr"/>
            <a:r>
              <a:rPr 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C2</a:t>
            </a:r>
            <a:r>
              <a:rPr lang="zh-CN" altLang="en-US" sz="4800">
                <a:latin typeface="OPPOSans M" panose="00020600040101010101" charset="-122"/>
                <a:ea typeface="OPPOSans M" panose="00020600040101010101" charset="-122"/>
                <a:cs typeface="OPPOSans M" panose="00020600040101010101" charset="-122"/>
              </a:rPr>
              <a:t>宇宙？</a:t>
            </a:r>
          </a:p>
        </p:txBody>
      </p:sp>
      <p:pic>
        <p:nvPicPr>
          <p:cNvPr id="4" name="图片 3" descr="海报1v2"/>
          <p:cNvPicPr>
            <a:picLocks noChangeAspect="1"/>
          </p:cNvPicPr>
          <p:nvPr/>
        </p:nvPicPr>
        <p:blipFill>
          <a:blip r:embed="rId4"/>
          <a:srcRect l="20164" t="9773" r="19412" b="56407"/>
          <a:stretch>
            <a:fillRect/>
          </a:stretch>
        </p:blipFill>
        <p:spPr>
          <a:xfrm>
            <a:off x="0" y="0"/>
            <a:ext cx="824865" cy="881380"/>
          </a:xfrm>
          <a:prstGeom prst="rect">
            <a:avLst/>
          </a:prstGeom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398270" y="3806825"/>
            <a:ext cx="9395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众所周知，</a:t>
            </a:r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Sunshine Tech</a:t>
            </a:r>
            <a:r>
              <a:rPr lang="zh-CN" altLang="en-US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有三个卖手机的品牌，一个</a:t>
            </a:r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Sunshine</a:t>
            </a:r>
            <a:r>
              <a:rPr lang="zh-CN" altLang="en-US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，一个</a:t>
            </a:r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Rainbow</a:t>
            </a:r>
            <a:r>
              <a:rPr lang="zh-CN" altLang="en-US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，一个</a:t>
            </a:r>
            <a:r>
              <a:rPr lang="en-US" altLang="zh-CN">
                <a:solidFill>
                  <a:schemeClr val="bg1"/>
                </a:solidFill>
                <a:latin typeface="思源宋体 CN" panose="02020400000000000000" charset="-122"/>
                <a:ea typeface="思源宋体 CN" panose="02020400000000000000" charset="-122"/>
              </a:rPr>
              <a:t>C2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1275715" y="3990975"/>
            <a:ext cx="99866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828675" y="1958975"/>
            <a:ext cx="5227320" cy="43630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C2e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C2r</a:t>
            </a:r>
          </a:p>
          <a:p>
            <a:pPr>
              <a:buFont typeface="Arial" panose="020B0604020202020204" pitchFamily="34" charset="0"/>
            </a:pPr>
            <a:r>
              <a:rPr sz="2400">
                <a:solidFill>
                  <a:schemeClr val="bg1">
                    <a:lumMod val="85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今天，我们继续发布：</a:t>
            </a:r>
            <a:endParaRPr lang="en-US" altLang="zh-CN" sz="2400">
              <a:solidFill>
                <a:schemeClr val="bg1">
                  <a:lumMod val="85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C2s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C2x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Rainbow C2 Pro</a:t>
            </a:r>
            <a:endParaRPr lang="en-US" altLang="zh-CN" sz="24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r>
              <a:rPr lang="en-US" altLang="zh-CN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Rainbow C2</a:t>
            </a:r>
            <a:r>
              <a:rPr lang="zh-CN" altLang="en-US"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宇宙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sp>
        <p:nvSpPr>
          <p:cNvPr id="8" name="标题 3"/>
          <p:cNvSpPr>
            <a:spLocks noGrp="1"/>
          </p:cNvSpPr>
          <p:nvPr/>
        </p:nvSpPr>
        <p:spPr>
          <a:xfrm>
            <a:off x="828745" y="1096715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fontAlgn="ctr"/>
            <a:r>
              <a:rPr lang="zh-CN" altLang="en-US" sz="1800">
                <a:latin typeface="思源宋体 CN" panose="02020400000000000000" charset="-122"/>
                <a:ea typeface="思源宋体 CN" panose="02020400000000000000" charset="-122"/>
              </a:rPr>
              <a:t>将越级体验坚持到底</a:t>
            </a:r>
          </a:p>
        </p:txBody>
      </p:sp>
      <p:pic>
        <p:nvPicPr>
          <p:cNvPr id="12" name="图片 11" descr="I:\我的手机\图片\PPT手机 概念机大赏\Rainbow C series\Rainbow C2\Rainbow C2-C2s-C2t-C2Pro\v2\面板排列\黑-加壁纸-金属灰-梦幻卡其.png黑-加壁纸-金属灰-梦幻卡其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704580" y="1132205"/>
            <a:ext cx="2263140" cy="4856480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5" name="图片 14" descr="I:\我的手机\图片\PPT手机 概念机大赏\Rainbow C series\Rainbow C2\Rainbow C2-C2s-C2t-C2Pro\v2\面板排列\白-加壁纸-夏岸蓝-星海紫.png白-加壁纸-夏岸蓝-星海紫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625590" y="593725"/>
            <a:ext cx="2251710" cy="48367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6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0800" y="3934760"/>
            <a:ext cx="7768800" cy="766800"/>
          </a:xfrm>
        </p:spPr>
        <p:txBody>
          <a:bodyPr>
            <a:normAutofit fontScale="90000"/>
          </a:bodyPr>
          <a:lstStyle/>
          <a:p>
            <a:r>
              <a:rPr lang="zh-CN" altLang="zh-CN" sz="4890">
                <a:latin typeface="OPPOSans B" panose="00020600040101010101" charset="-122"/>
                <a:ea typeface="OPPOSans B" panose="00020600040101010101" charset="-122"/>
              </a:rPr>
              <a:t>外观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将新潮时尚坚持到底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7" name="图片占位符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8750" y="449245"/>
            <a:ext cx="7768800" cy="766800"/>
          </a:xfrm>
        </p:spPr>
        <p:txBody>
          <a:bodyPr>
            <a:normAutofit fontScale="90000"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zh-CN" sz="4890">
                <a:latin typeface="OPPOSans B" panose="00020600040101010101" charset="-122"/>
                <a:ea typeface="OPPOSans B" panose="00020600040101010101" charset="-122"/>
              </a:rPr>
              <a:t>金属灰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7" name="图片占位符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pic>
        <p:nvPicPr>
          <p:cNvPr id="15" name="图片 14" descr="I:\我的手机\图片\PPT手机 概念机大赏\Rainbow C series\Rainbow C2\Rainbow C2-C2s-C2t-C2Pro\v2\背板组合\夏岸蓝.png夏岸蓝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5400000">
            <a:off x="2708275" y="2182495"/>
            <a:ext cx="2626995" cy="56368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1" name="图片 10" descr="I:\我的手机\图片\PPT手机 概念机大赏\Rainbow C series\Rainbow C2\Rainbow C2-C2s-C2t-C2Pro\v2\背板组合\星海紫.png星海紫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5400000">
            <a:off x="4782503" y="1227455"/>
            <a:ext cx="2626360" cy="56368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pic>
        <p:nvPicPr>
          <p:cNvPr id="12" name="图片 11" descr="I:\我的手机\图片\PPT手机 概念机大赏\Rainbow C series\Rainbow C2\Rainbow C2-C2s-C2t-C2Pro\v2\背板组合\金属灰.png金属灰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5400000">
            <a:off x="7133273" y="49530"/>
            <a:ext cx="2626360" cy="563689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</p:spPr>
      </p:pic>
      <p:sp>
        <p:nvSpPr>
          <p:cNvPr id="13" name="标题 1"/>
          <p:cNvSpPr>
            <a:spLocks noGrp="1"/>
          </p:cNvSpPr>
          <p:nvPr/>
        </p:nvSpPr>
        <p:spPr>
          <a:xfrm>
            <a:off x="828750" y="1216325"/>
            <a:ext cx="7768800" cy="76680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44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zh-CN" sz="4300">
                <a:latin typeface="OPPOSans B" panose="00020600040101010101" charset="-122"/>
                <a:ea typeface="OPPOSans B" panose="00020600040101010101" charset="-122"/>
              </a:rPr>
              <a:t>星海紫</a:t>
            </a:r>
          </a:p>
        </p:txBody>
      </p:sp>
      <p:sp>
        <p:nvSpPr>
          <p:cNvPr id="14" name="标题 1"/>
          <p:cNvSpPr>
            <a:spLocks noGrp="1"/>
          </p:cNvSpPr>
          <p:nvPr/>
        </p:nvSpPr>
        <p:spPr>
          <a:xfrm>
            <a:off x="828750" y="1966260"/>
            <a:ext cx="7768800" cy="76680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44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zh-CN" sz="4300">
                <a:latin typeface="OPPOSans B" panose="00020600040101010101" charset="-122"/>
                <a:ea typeface="OPPOSans B" panose="00020600040101010101" charset="-122"/>
              </a:rPr>
              <a:t>夏岸蓝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3698240" y="448945"/>
            <a:ext cx="8196580" cy="1106170"/>
          </a:xfrm>
        </p:spPr>
        <p:txBody>
          <a:bodyPr>
            <a:normAutofit fontScale="80000"/>
          </a:bodyPr>
          <a:lstStyle/>
          <a:p>
            <a:pPr marL="0" algn="l"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晶莹剔透的玻璃背板，</a:t>
            </a: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双AG磨砂工艺，造就温润细腻的亲肤质感</a:t>
            </a:r>
          </a:p>
          <a:p>
            <a:pPr marL="0" algn="l"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个性十足的撞色设计，居中对称的设计，极致的视觉冲击力</a:t>
            </a:r>
            <a:endParaRPr lang="zh-CN" sz="2000"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14" grpId="0"/>
      <p:bldP spid="1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6350000" y="438150"/>
            <a:ext cx="5227320" cy="133159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采用当前最流行的素皮材质</a:t>
            </a:r>
          </a:p>
          <a:p>
            <a:pPr>
              <a:buFont typeface="Arial" panose="020B0604020202020204" pitchFamily="34" charset="0"/>
            </a:pPr>
            <a:r>
              <a:rPr sz="2400"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</a:rPr>
              <a:t>特别的配色，给特别的你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28745" y="593795"/>
            <a:ext cx="10969200" cy="70560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>
                <a:latin typeface="OPPOSans B" panose="00020600040101010101" charset="-122"/>
                <a:ea typeface="OPPOSans B" panose="00020600040101010101" charset="-122"/>
              </a:rPr>
              <a:t>梦幻卡其</a:t>
            </a:r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828675" cy="885825"/>
          </a:xfrm>
          <a:prstGeom prst="rect">
            <a:avLst/>
          </a:prstGeom>
        </p:spPr>
      </p:pic>
      <p:pic>
        <p:nvPicPr>
          <p:cNvPr id="12" name="图片 11" descr="I:\我的手机\图片\PPT手机 概念机大赏\Rainbow C series\Rainbow C2\Rainbow C2-C2s-C2t-C2Pro\v2\面板排列\黑-加壁纸-金属灰-梦幻卡其.png黑-加壁纸-金属灰-梦幻卡其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16200000">
            <a:off x="7044690" y="38100"/>
            <a:ext cx="3021330" cy="648525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  <a:scene3d>
            <a:camera prst="perspectiveRight"/>
            <a:lightRig rig="threePt" dir="t"/>
          </a:scene3d>
        </p:spPr>
      </p:pic>
      <p:pic>
        <p:nvPicPr>
          <p:cNvPr id="15" name="图片 14" descr="I:\我的手机\图片\PPT手机 概念机大赏\Rainbow C series\Rainbow C2\Rainbow C2-C2s-C2t-C2Pro\v2\背板组合\梦幻卡其.png梦幻卡其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5400000">
            <a:off x="2275840" y="857250"/>
            <a:ext cx="3072765" cy="6593205"/>
          </a:xfrm>
          <a:prstGeom prst="rect">
            <a:avLst/>
          </a:prstGeom>
          <a:effectLst>
            <a:outerShdw blurRad="50800" dist="38100" dir="18900000" algn="bl" rotWithShape="0">
              <a:srgbClr val="C8C8C8">
                <a:alpha val="40000"/>
              </a:srgbClr>
            </a:outerShdw>
          </a:effectLst>
          <a:scene3d>
            <a:camera prst="perspectiveLeft"/>
            <a:lightRig rig="threePt" dir="t"/>
          </a:scene3d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zh-CN" altLang="en-US"/>
              <a:t>2021-4-30</a:t>
            </a:r>
            <a:endParaRPr lang="zh-CN" altLang="en-US" dirty="0"/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9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5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5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5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5_1*b*1"/>
  <p:tag name="KSO_WM_TEMPLATE_CATEGORY" val="custom"/>
  <p:tag name="KSO_WM_TEMPLATE_INDEX" val="20205175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5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5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5_1*b*1"/>
  <p:tag name="KSO_WM_TEMPLATE_CATEGORY" val="custom"/>
  <p:tag name="KSO_WM_TEMPLATE_INDEX" val="20205175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5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5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ζ_h_f"/>
  <p:tag name="KSO_WM_UNIT_INDEX" val="1619660874765_1_1"/>
  <p:tag name="KSO_WM_UNIT_ID" val="custom20205175_1*b*1"/>
  <p:tag name="KSO_WM_TEMPLATE_CATEGORY" val="custom"/>
  <p:tag name="KSO_WM_TEMPLATE_INDEX" val="20205175"/>
  <p:tag name="KSO_WM_UNIT_LAYERLEVEL" val="1"/>
  <p:tag name="KSO_WM_TAG_VERSION" val="1.0"/>
  <p:tag name="KSO_WM_BEAUTIFY_FLAG" val="#wm#"/>
  <p:tag name="KSO_WM_UNIT_DIAGRAM_MODELTYPE" val="dynamicNum"/>
  <p:tag name="KSO_WM_UNIT_DYNMNUM_TYPE" val="1"/>
  <p:tag name="KSO_WM_UNIT_DYNMNUM_DGM_ANIMTYPE" val="5"/>
  <p:tag name="KSO_WM_DYNAMICNUM_SPEED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ECORATE_SHAPE_ID" val="1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5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5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5_1*b*1"/>
  <p:tag name="KSO_WM_TEMPLATE_CATEGORY" val="custom"/>
  <p:tag name="KSO_WM_TEMPLATE_INDEX" val="20205175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5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3064</Words>
  <Application>Microsoft Office PowerPoint</Application>
  <PresentationFormat>宽屏</PresentationFormat>
  <Paragraphs>510</Paragraphs>
  <Slides>24</Slides>
  <Notes>24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26" baseType="lpstr">
      <vt:lpstr>Office 主题​​</vt:lpstr>
      <vt:lpstr>1_Office 主题​​</vt:lpstr>
      <vt:lpstr>PowerPoint 演示文稿</vt:lpstr>
      <vt:lpstr>4月25日 Rainbow C2e/C2r发布</vt:lpstr>
      <vt:lpstr>Rainbow C2e</vt:lpstr>
      <vt:lpstr>Rainbow C2r</vt:lpstr>
      <vt:lpstr>C2宇宙？</vt:lpstr>
      <vt:lpstr>Rainbow C2宇宙</vt:lpstr>
      <vt:lpstr>外观</vt:lpstr>
      <vt:lpstr>金属灰</vt:lpstr>
      <vt:lpstr>梦幻卡其</vt:lpstr>
      <vt:lpstr>视听</vt:lpstr>
      <vt:lpstr>1080p，ppi&gt;300是我们的底线</vt:lpstr>
      <vt:lpstr>1233p定制屏幕</vt:lpstr>
      <vt:lpstr>双扬声器+X轴线性马达</vt:lpstr>
      <vt:lpstr>b10恒久远，一颗永流传?</vt:lpstr>
      <vt:lpstr>6400万像素 超感光影像</vt:lpstr>
      <vt:lpstr>性能</vt:lpstr>
      <vt:lpstr>芯生强大 无畏前行</vt:lpstr>
      <vt:lpstr>厚积薄发 掌控全场</vt:lpstr>
      <vt:lpstr>Rainbow C2系列</vt:lpstr>
      <vt:lpstr>Rainbow C2</vt:lpstr>
      <vt:lpstr>Rainbow Zest 1 Pro</vt:lpstr>
      <vt:lpstr>不一样的选择</vt:lpstr>
      <vt:lpstr>Rainbow Zest 1 Pro</vt:lpstr>
      <vt:lpstr>感谢大家的支持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未知用户</cp:lastModifiedBy>
  <cp:revision>221</cp:revision>
  <dcterms:created xsi:type="dcterms:W3CDTF">2019-06-19T02:08:00Z</dcterms:created>
  <dcterms:modified xsi:type="dcterms:W3CDTF">2021-04-30T01:49:10Z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2052-11.1.0.10214</vt:lpwstr>
  </property>
</Properties>
</file>